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64" r:id="rId2"/>
    <p:sldId id="365" r:id="rId3"/>
    <p:sldId id="362" r:id="rId4"/>
    <p:sldId id="684" r:id="rId5"/>
    <p:sldId id="688" r:id="rId6"/>
    <p:sldId id="301" r:id="rId7"/>
    <p:sldId id="355" r:id="rId8"/>
    <p:sldId id="363" r:id="rId9"/>
    <p:sldId id="303" r:id="rId10"/>
    <p:sldId id="304" r:id="rId11"/>
    <p:sldId id="305" r:id="rId12"/>
    <p:sldId id="306" r:id="rId13"/>
    <p:sldId id="692" r:id="rId14"/>
  </p:sldIdLst>
  <p:sldSz cx="13716000" cy="10287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ada Jadwiga" initials="PJ" lastIdx="2" clrIdx="0"/>
  <p:cmAuthor id="1" name="Pawłowska Beata" initials="PB" lastIdx="1" clrIdx="1"/>
  <p:cmAuthor id="2" name="Boder Anna" initials="B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4E"/>
    <a:srgbClr val="FF66FF"/>
    <a:srgbClr val="FF0066"/>
    <a:srgbClr val="25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9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10" y="67"/>
      </p:cViewPr>
      <p:guideLst>
        <p:guide orient="horz" pos="32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5D2C907A-4B27-477B-9238-8D8713B1A14F}" type="datetimeFigureOut">
              <a:rPr lang="pl-PL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061757D9-E7DD-49DB-8899-4D5C4CAE7F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25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0B9E7441-C797-4C5A-8B53-90B38E824291}" type="datetimeFigureOut">
              <a:rPr lang="pl-PL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6" tIns="47768" rIns="95536" bIns="4776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6"/>
          </a:xfrm>
          <a:prstGeom prst="rect">
            <a:avLst/>
          </a:prstGeom>
        </p:spPr>
        <p:txBody>
          <a:bodyPr vert="horz" lIns="95536" tIns="47768" rIns="95536" bIns="47768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7250DB90-9462-447A-B12E-26BB9CB071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081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683545"/>
            <a:ext cx="116586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5403057"/>
            <a:ext cx="10287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A826B-E0D1-4C0A-A679-25723337CCA3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17ACB-93C3-45DD-9ACA-35ED59D277D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33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A14670-5093-486C-966B-AD776A1D19F3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9D74A-23E0-4979-9BAC-91571C4C20A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92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547688"/>
            <a:ext cx="2957513" cy="871775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547688"/>
            <a:ext cx="8701088" cy="871775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2E74F-B30A-4658-944C-20C30C327905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E1B36-940E-49F2-97D1-D79E534F525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84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A6987-5497-4E64-91D6-25569D24360E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B78DD-0BD3-4D90-BEB5-2BEAE28E0B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42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2564609"/>
            <a:ext cx="1183005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6884197"/>
            <a:ext cx="1183005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F7D0D-650E-4BA0-A24A-EABFF600A2DA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59A2-A286-4731-A1EC-672C191B8D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508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738438"/>
            <a:ext cx="5829300" cy="65270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738438"/>
            <a:ext cx="5829300" cy="65270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EC04A-61F1-4593-80DB-EF24E955F6E7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79587-E52D-415B-946B-665AC571831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55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47690"/>
            <a:ext cx="11830050" cy="198834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2521745"/>
            <a:ext cx="5802510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3757613"/>
            <a:ext cx="5802510" cy="55268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2521745"/>
            <a:ext cx="5831087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3757613"/>
            <a:ext cx="5831087" cy="55268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81EA9-EECE-4FC6-A3BC-73BDA9B3A8DE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28B97-8137-4666-9742-74A310889F6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88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11EE8-F250-446F-9238-C7BB011A07AC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4839-DEAF-45F2-8622-752E39E360E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52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16E63-6B33-45B1-A54C-7A0074E4EFB4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34468-E3EC-4176-BF0E-E2245CE7331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53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85800"/>
            <a:ext cx="4423767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481140"/>
            <a:ext cx="6943725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086100"/>
            <a:ext cx="4423767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43722-F747-404D-81BF-ADEF20A91E42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9E985-71DF-46DA-8760-D5F732A7070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162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85800"/>
            <a:ext cx="4423767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481140"/>
            <a:ext cx="6943725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086100"/>
            <a:ext cx="4423767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94237-5359-4E2C-905D-E009E8AF8970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E109E-5662-4A5F-8F4B-A6D4F24120A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39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547690"/>
            <a:ext cx="1183005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738438"/>
            <a:ext cx="1183005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9534527"/>
            <a:ext cx="30861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6A826B-E0D1-4C0A-A679-25723337CCA3}" type="datetimeFigureOut">
              <a:rPr lang="pl-PL" smtClean="0"/>
              <a:pPr>
                <a:defRPr/>
              </a:pPr>
              <a:t>07.03.2022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9534527"/>
            <a:ext cx="462915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9534527"/>
            <a:ext cx="30861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017ACB-93C3-45DD-9ACA-35ED59D277D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dnswp.pl/" TargetMode="External"/><Relationship Id="rId2" Type="http://schemas.openxmlformats.org/officeDocument/2006/relationships/hyperlink" Target="https://forummigracyjn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lski.info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254" y="2849217"/>
            <a:ext cx="11830050" cy="3670853"/>
          </a:xfrm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Praktyczne wskazówki przygotowania szkoły/placówki na przyjęcie ucznia z Ukrainy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1" name="Table 1"/>
          <p:cNvGraphicFramePr/>
          <p:nvPr>
            <p:extLst>
              <p:ext uri="{D42A27DB-BD31-4B8C-83A1-F6EECF244321}">
                <p14:modId xmlns:p14="http://schemas.microsoft.com/office/powerpoint/2010/main" val="2035151697"/>
              </p:ext>
            </p:extLst>
          </p:nvPr>
        </p:nvGraphicFramePr>
        <p:xfrm>
          <a:off x="602594" y="581352"/>
          <a:ext cx="12304079" cy="8897848"/>
        </p:xfrm>
        <a:graphic>
          <a:graphicData uri="http://schemas.openxmlformats.org/drawingml/2006/table">
            <a:tbl>
              <a:tblPr/>
              <a:tblGrid>
                <a:gridCol w="1230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64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 przybyciem ucznia cudzoziemskiego do klasy</a:t>
                      </a:r>
                      <a:endParaRPr lang="pl-PL" sz="32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Poinformuj klasę o przybyciu ucznia cudzoziemskiego;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6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Zainicjuj dyskusję w klasie na temat łatwych, potencjalnie łatwych i trudnych sytuacji dla cudzoziemca pojawiającego się w nowym środowisku;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6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Poproś uczniów, aby zastanowili się nad sposobem wsparcia nowego kolegi/nowej koleżanki (np. używanie prostego języka, pomoc w odrabianiu pracy domowej);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6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Wskaż klasie korzyści związane z pojawieniem się ucznia cudzoziemskiego (np. kontakt z nowym człowiekiem, inną kulturą, innym językiem, itp.);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6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Poproś rodziców o listę podstawowych zwrotów w ich języku (np. pozdrowienia, wyrażanie podstawowych potrzeb itd. wraz z zapisem fonetycznym);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6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 Naucz klasę kilku słówek i zwrotów w języku nowego ucznia tak, aby mogli go powitać;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2" name="Table 1"/>
          <p:cNvGraphicFramePr/>
          <p:nvPr>
            <p:extLst>
              <p:ext uri="{D42A27DB-BD31-4B8C-83A1-F6EECF244321}">
                <p14:modId xmlns:p14="http://schemas.microsoft.com/office/powerpoint/2010/main" val="1588715569"/>
              </p:ext>
            </p:extLst>
          </p:nvPr>
        </p:nvGraphicFramePr>
        <p:xfrm>
          <a:off x="602594" y="581352"/>
          <a:ext cx="11764019" cy="8651870"/>
        </p:xfrm>
        <a:graphic>
          <a:graphicData uri="http://schemas.openxmlformats.org/drawingml/2006/table">
            <a:tbl>
              <a:tblPr/>
              <a:tblGrid>
                <a:gridCol w="11764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4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 przybyciem ucznia cudzoziemskiego do klasy</a:t>
                      </a:r>
                      <a:endParaRPr lang="pl-PL" sz="32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2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Upewnij się, że posiadasz podstawowe informacje na temat nowego ucznia (np. dane osobowe takie jak: imię, nazwisko, data urodzenia, kontakt do opiekunów, znajomość języków, itp.);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 Zorganizuj spotkanie z opiekunami nowego ucznia i pokaż im szkołę;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Zaprowadź nowego ucznia do szatni, łazienki, stołówki i do klasy;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3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Upewnij się, że nowo przybyły uczeń angażuje się w zadania wynikające z funkcjonowania w zespole klasowym;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3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k. Zachęć uczniów ambitnych i wrażliwych do bliskiej współpracy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nowym kolegą/nową koleżanką;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2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l. Przygotuj dla nowego ucznia zestaw obrazków i innych pomocy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językowych ułatwiających wyrażanie własnych potrzeb (np. głodu,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pragnienia, smutku, konieczności skorzystania z toalety, itp.);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" name="Table 1"/>
          <p:cNvGraphicFramePr/>
          <p:nvPr>
            <p:extLst>
              <p:ext uri="{D42A27DB-BD31-4B8C-83A1-F6EECF244321}">
                <p14:modId xmlns:p14="http://schemas.microsoft.com/office/powerpoint/2010/main" val="13495017"/>
              </p:ext>
            </p:extLst>
          </p:nvPr>
        </p:nvGraphicFramePr>
        <p:xfrm>
          <a:off x="602594" y="581352"/>
          <a:ext cx="12412091" cy="7434808"/>
        </p:xfrm>
        <a:graphic>
          <a:graphicData uri="http://schemas.openxmlformats.org/drawingml/2006/table">
            <a:tbl>
              <a:tblPr/>
              <a:tblGrid>
                <a:gridCol w="12412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65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 przybyciem ucznia cudzoziemskiego do klasy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l-PL" sz="32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 Zapewnij uczniowi dostęp do słowników i innych materiałów ułatwiających naukę nowego języka;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 Jeśli w społeczności szkolnej jest ktoś z kraju pochodzenia nowego ucznia, zaaranżuj ich spotkanie;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o. Reaguj pozytywnie na próby komunikacji podejmowane w języku rodzimym ucznia;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6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 Obserwuj nowego ucznia. Pomagaj mu w trudnych sytuacjach związanych z funkcjonowaniem w nowej rzeczywistości;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Chwal postępy językowe ucznia. Motywuj go do dalszej nauki;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3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Systematycznie rozmawiaj z opiekunami na temat integracji w nowym środowisku.</a:t>
                      </a:r>
                      <a:endParaRPr lang="pl-PL" sz="3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87" marR="117287" marT="78212" marB="78212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669B6-08A8-4DC2-B7C6-9941379E3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Przydatne linki: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0FE13-340E-4123-96F0-A8BD1E142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3803375"/>
            <a:ext cx="12828104" cy="3631096"/>
          </a:xfrm>
        </p:spPr>
        <p:txBody>
          <a:bodyPr>
            <a:normAutofit/>
          </a:bodyPr>
          <a:lstStyle/>
          <a:p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https://forummigracyjne.org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1C1C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Polskie Forum Migracyjne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http://odnswp.pl/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dirty="0">
                <a:solidFill>
                  <a:srgbClr val="1C1C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Ośrodek Doskonalenia Nauczycieli Stowarzyszenie Wspólnota Polska</a:t>
            </a:r>
          </a:p>
          <a:p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www.polski.info.pl</a:t>
            </a:r>
            <a:endParaRPr lang="pl-PL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673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9482" y="547691"/>
            <a:ext cx="12193543" cy="1082326"/>
          </a:xfrm>
        </p:spPr>
        <p:txBody>
          <a:bodyPr>
            <a:normAutofit/>
          </a:bodyPr>
          <a:lstStyle/>
          <a:p>
            <a:r>
              <a:rPr lang="pl-PL" sz="4400" b="1" dirty="0">
                <a:latin typeface="Times New Roman" pitchFamily="18" charset="0"/>
                <a:cs typeface="Times New Roman" pitchFamily="18" charset="0"/>
              </a:rPr>
              <a:t>Wstępny wywiad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2609" y="1815549"/>
            <a:ext cx="12364278" cy="7422188"/>
          </a:xfrm>
        </p:spPr>
        <p:txBody>
          <a:bodyPr>
            <a:normAutofit fontScale="77500" lnSpcReduction="2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Imię dziecka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Sytuacja prawna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Sytuacja rodzinna dziecka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Wcześniejsze doświadczenia edukacyjne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Stan zdrowia dziecka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Poziom znajomości językowej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Podstawowy język komunikacji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Pasje i zainteresowania dziecka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Mocne i słabe strony dziecka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Trudności szkolne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Możliwość uczestnictwa we wszystkich zajęciach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Czy w jego kulturze występują jakieś praktyki, zwyczaje mogące mieć wpływ na całą klasę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Czas wolny ucznia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4211" y="531064"/>
            <a:ext cx="11830050" cy="1988345"/>
          </a:xfrm>
        </p:spPr>
        <p:txBody>
          <a:bodyPr>
            <a:noAutofit/>
          </a:bodyPr>
          <a:lstStyle/>
          <a:p>
            <a:r>
              <a:rPr lang="pl-PL" sz="4000" b="1" dirty="0">
                <a:latin typeface="Times New Roman" pitchFamily="18" charset="0"/>
                <a:cs typeface="Times New Roman" pitchFamily="18" charset="0"/>
              </a:rPr>
              <a:t>Wskazówki dotyczące pracy z dzieckiem odmiennym kulturowo:</a:t>
            </a:r>
            <a:br>
              <a:rPr lang="pl-PL" sz="4800" b="1" dirty="0">
                <a:latin typeface="Times New Roman" pitchFamily="18" charset="0"/>
                <a:cs typeface="Times New Roman" pitchFamily="18" charset="0"/>
              </a:rPr>
            </a:br>
            <a:endParaRPr lang="pl-PL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9135" y="2909455"/>
            <a:ext cx="12423890" cy="6355990"/>
          </a:xfrm>
        </p:spPr>
        <p:txBody>
          <a:bodyPr/>
          <a:lstStyle/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Skuteczna komunikacja z uczniem, rodzicami/opiekunem prawnym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Tworzenie materiałów wizualnych 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Poznanie zasobu słownictwa ucznia i definiowanie pojęć wykorzystując znaną bazę językową poszerzając ją jednocześnie o nowe określenia 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Tworzenie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minisłowniczków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Regularny monitoring postępów edukacyjnych ucznia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DFFC3B-8A29-4519-91C7-AF91823C1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613951"/>
            <a:ext cx="11830050" cy="1988345"/>
          </a:xfrm>
        </p:spPr>
        <p:txBody>
          <a:bodyPr>
            <a:normAutofit/>
          </a:bodyPr>
          <a:lstStyle/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5ABF83-AC0A-433A-B1D0-A4CDBB9DF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83" y="2778195"/>
            <a:ext cx="12621660" cy="6527007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stworzenie w szkołach warunków do integracji;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podejmowanie działań integracyjnych o charakterze ciągłym;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związane z integracją powinny zostać ujęte w  planach wychowawczych;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eliminowanie wszelkich działań o charakterze dyskryminacyjnym.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402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476BB62-AB99-4366-AA6F-27A58306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Ustalenia wewnątrzszkolne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5A586A0-1936-4DDE-B7A4-606A88E54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0" y="2738438"/>
            <a:ext cx="12576313" cy="6527007"/>
          </a:xfrm>
        </p:spPr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powstanie zespołu nauczycieli zajmujących się wsparciem uczniów przybywających z zagranicy;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działań tego zespołu;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pakiet powitalny dla uczniów z doświadczeniem migracji;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spotkania dla rodziców uczniów z doświadczeniem migracji.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264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1317" y="390973"/>
            <a:ext cx="12297104" cy="747998"/>
          </a:xfrm>
        </p:spPr>
        <p:txBody>
          <a:bodyPr>
            <a:noAutofit/>
          </a:bodyPr>
          <a:lstStyle/>
          <a:p>
            <a:r>
              <a:rPr lang="pl-PL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Proponowany skład Zespołu Wsparcia Edukacyjnego w szkole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7341" y="1903141"/>
            <a:ext cx="4351883" cy="1296143"/>
          </a:xfrm>
        </p:spPr>
        <p:txBody>
          <a:bodyPr>
            <a:normAutofit fontScale="77500" lnSpcReduction="20000"/>
          </a:bodyPr>
          <a:lstStyle/>
          <a:p>
            <a:endParaRPr lang="pl-PL" sz="2250" dirty="0"/>
          </a:p>
          <a:p>
            <a:r>
              <a:rPr lang="pl-PL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ze środowiska pedagogicznego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01317" y="3523320"/>
            <a:ext cx="6018533" cy="498682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wychowawca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 języka polskiego jako obcego 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bibliotekarz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logopeda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 </a:t>
            </a:r>
            <a:r>
              <a:rPr lang="pl-PL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przedmiotowiec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wychowawca świetlicy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 zajęć rewalidacyjnych</a:t>
            </a:r>
          </a:p>
          <a:p>
            <a:endParaRPr lang="pl-PL" sz="36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7182036" y="1903141"/>
            <a:ext cx="4752528" cy="1296143"/>
          </a:xfrm>
        </p:spPr>
        <p:txBody>
          <a:bodyPr>
            <a:normAutofit fontScale="77500" lnSpcReduction="20000"/>
          </a:bodyPr>
          <a:lstStyle/>
          <a:p>
            <a:endParaRPr lang="pl-PL" dirty="0"/>
          </a:p>
          <a:p>
            <a:r>
              <a:rPr lang="pl-PL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spoza środowiska pedagogicznego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966013" y="3523320"/>
            <a:ext cx="5831087" cy="552688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asystent kulturowy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rodzic/rodzice dzieci cudzoziemskich 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przedstawiciel grupy uczniów cudzoziemskich </a:t>
            </a:r>
          </a:p>
          <a:p>
            <a:pPr lvl="0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przedstawiciel samorządu szkolnego 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82079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3304" y="768626"/>
            <a:ext cx="11830050" cy="1795128"/>
          </a:xfrm>
        </p:spPr>
        <p:txBody>
          <a:bodyPr>
            <a:normAutofit/>
          </a:bodyPr>
          <a:lstStyle/>
          <a:p>
            <a:r>
              <a:rPr lang="pl-PL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Zespołu Wsparcia Edukacyjnego w szkole</a:t>
            </a:r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3304" y="3299791"/>
            <a:ext cx="12370110" cy="5552660"/>
          </a:xfrm>
        </p:spPr>
        <p:txBody>
          <a:bodyPr>
            <a:noAutofit/>
          </a:bodyPr>
          <a:lstStyle/>
          <a:p>
            <a:pPr marL="771525" indent="-771525">
              <a:buAutoNum type="arabicPeriod"/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 zasad przyjęcia do szkoły ucznia </a:t>
            </a:r>
          </a:p>
          <a:p>
            <a:pPr marL="771525" indent="-771525">
              <a:buAutoNum type="arabicPeriod"/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 projektu przewodnika dla ucznia i jego rodziców</a:t>
            </a:r>
          </a:p>
          <a:p>
            <a:pPr marL="771525" indent="-771525">
              <a:buAutoNum type="arabicPeriod"/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zestawu materiałów diagnostycznych</a:t>
            </a:r>
          </a:p>
          <a:p>
            <a:pPr marL="771525" indent="-771525">
              <a:buFont typeface="Arial" panose="020B0604020202020204" pitchFamily="34" charset="0"/>
              <a:buAutoNum type="arabicPeriod"/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bazy materiałów dydaktycznych</a:t>
            </a:r>
          </a:p>
          <a:p>
            <a:pPr marL="771525" indent="-771525">
              <a:buAutoNum type="arabicPeriod"/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dzieci cudzoziemskich w nauce oraz w procesie integracji ze społecznością szkolną</a:t>
            </a:r>
          </a:p>
          <a:p>
            <a:pPr marL="771525" indent="-771525">
              <a:buAutoNum type="arabicPeriod"/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planu zajęć  </a:t>
            </a:r>
          </a:p>
          <a:p>
            <a:pPr marL="771525" indent="-771525">
              <a:buAutoNum type="arabicPeriod"/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listy podstawowej terminologii dla poszczególnych przedmiotów</a:t>
            </a:r>
          </a:p>
          <a:p>
            <a:pPr marL="771525" indent="-771525">
              <a:buAutoNum type="arabicPeriod"/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 programu dydaktycznego – elastyczny program</a:t>
            </a:r>
          </a:p>
          <a:p>
            <a:pPr>
              <a:buNone/>
            </a:pPr>
            <a:endParaRPr lang="pl-PL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8887" y="1021555"/>
            <a:ext cx="12324138" cy="1514480"/>
          </a:xfrm>
        </p:spPr>
        <p:txBody>
          <a:bodyPr>
            <a:normAutofit fontScale="90000"/>
          </a:bodyPr>
          <a:lstStyle/>
          <a:p>
            <a:r>
              <a:rPr lang="pl-PL" sz="5300" b="1" dirty="0">
                <a:latin typeface="Times New Roman" pitchFamily="18" charset="0"/>
                <a:cs typeface="Times New Roman" pitchFamily="18" charset="0"/>
              </a:rPr>
              <a:t>Przykłady skutecznych rozwiązań                              na poziomie szkoły: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8887" y="2693324"/>
            <a:ext cx="12324138" cy="657212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Wyznaczenie osoby kontaktowej z rodziną 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Zatrudnienie asystenta wielokulturowego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Wybór  polskiego ucznia – przewodnika dla ucznia cudzoziemca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Udział ucznia cudzoziemca w zajęciach pozaszkolnych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Tworzenie materiałów dwujęzycznych 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Organizacja dodatkowych zajęć językowych 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Stworzenie broszur informacyjnych dla rodziców i uczniów 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Stworzenie szablonów niezbędnych dokumentów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1139618" y="2703536"/>
            <a:ext cx="12343707" cy="32079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800" b="1" spc="-2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dla wychowawcy do pracy</a:t>
            </a:r>
            <a:br>
              <a:rPr lang="pl-PL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b="1" spc="-2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uczniem cudzoziemcem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6025</TotalTime>
  <Words>744</Words>
  <Application>Microsoft Office PowerPoint</Application>
  <PresentationFormat>Niestandardowy</PresentationFormat>
  <Paragraphs>98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Wstępny wywiad</vt:lpstr>
      <vt:lpstr>Wskazówki dotyczące pracy z dzieckiem odmiennym kulturowo: </vt:lpstr>
      <vt:lpstr>Integracja</vt:lpstr>
      <vt:lpstr>Ustalenia wewnątrzszkolne</vt:lpstr>
      <vt:lpstr>Proponowany skład Zespołu Wsparcia Edukacyjnego w szkole </vt:lpstr>
      <vt:lpstr>Zadania Zespołu Wsparcia Edukacyjnego w szkole</vt:lpstr>
      <vt:lpstr>Przykłady skutecznych rozwiązań                              na poziomie szkoły: </vt:lpstr>
      <vt:lpstr>Prezentacja programu PowerPoint</vt:lpstr>
      <vt:lpstr>Prezentacja programu PowerPoint</vt:lpstr>
      <vt:lpstr>Prezentacja programu PowerPoint</vt:lpstr>
      <vt:lpstr>Prezentacja programu PowerPoint</vt:lpstr>
      <vt:lpstr>Przydatne linki: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</dc:creator>
  <cp:lastModifiedBy>Zabiegala Marzena</cp:lastModifiedBy>
  <cp:revision>632</cp:revision>
  <cp:lastPrinted>2016-11-09T14:32:17Z</cp:lastPrinted>
  <dcterms:created xsi:type="dcterms:W3CDTF">2016-11-08T11:18:44Z</dcterms:created>
  <dcterms:modified xsi:type="dcterms:W3CDTF">2022-03-07T13:08:45Z</dcterms:modified>
</cp:coreProperties>
</file>