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4" r:id="rId1"/>
  </p:sldMasterIdLst>
  <p:notesMasterIdLst>
    <p:notesMasterId r:id="rId16"/>
  </p:notesMasterIdLst>
  <p:handoutMasterIdLst>
    <p:handoutMasterId r:id="rId17"/>
  </p:handoutMasterIdLst>
  <p:sldIdLst>
    <p:sldId id="258" r:id="rId2"/>
    <p:sldId id="293" r:id="rId3"/>
    <p:sldId id="773" r:id="rId4"/>
    <p:sldId id="379" r:id="rId5"/>
    <p:sldId id="769" r:id="rId6"/>
    <p:sldId id="705" r:id="rId7"/>
    <p:sldId id="357" r:id="rId8"/>
    <p:sldId id="771" r:id="rId9"/>
    <p:sldId id="281" r:id="rId10"/>
    <p:sldId id="284" r:id="rId11"/>
    <p:sldId id="766" r:id="rId12"/>
    <p:sldId id="743" r:id="rId13"/>
    <p:sldId id="752" r:id="rId14"/>
    <p:sldId id="775" r:id="rId15"/>
  </p:sldIdLst>
  <p:sldSz cx="13716000" cy="10287000"/>
  <p:notesSz cx="6669088" cy="98726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43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rada Jadwiga" initials="PJ" lastIdx="2" clrIdx="0"/>
  <p:cmAuthor id="1" name="Pawłowska Beata" initials="PB" lastIdx="1" clrIdx="1"/>
  <p:cmAuthor id="2" name="Boder Anna" initials="B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0066"/>
    <a:srgbClr val="25AAE1"/>
    <a:srgbClr val="1C1C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p:cViewPr varScale="1">
        <p:scale>
          <a:sx n="73" d="100"/>
          <a:sy n="73" d="100"/>
        </p:scale>
        <p:origin x="1410" y="84"/>
      </p:cViewPr>
      <p:guideLst>
        <p:guide orient="horz" pos="3240"/>
        <p:guide pos="4320"/>
      </p:guideLst>
    </p:cSldViewPr>
  </p:slideViewPr>
  <p:notesTextViewPr>
    <p:cViewPr>
      <p:scale>
        <a:sx n="1" d="1"/>
        <a:sy n="1" d="1"/>
      </p:scale>
      <p:origin x="0" y="0"/>
    </p:cViewPr>
  </p:notesTextViewPr>
  <p:notesViewPr>
    <p:cSldViewPr snapToGrid="0">
      <p:cViewPr varScale="1">
        <p:scale>
          <a:sx n="99" d="100"/>
          <a:sy n="99" d="100"/>
        </p:scale>
        <p:origin x="357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2"/>
            <a:ext cx="2889938" cy="495348"/>
          </a:xfrm>
          <a:prstGeom prst="rect">
            <a:avLst/>
          </a:prstGeom>
        </p:spPr>
        <p:txBody>
          <a:bodyPr vert="horz" lIns="94485" tIns="47243" rIns="94485" bIns="47243" rtlCol="0"/>
          <a:lstStyle>
            <a:lvl1pPr algn="l" eaLnBrk="1" fontAlgn="auto" hangingPunct="1">
              <a:spcBef>
                <a:spcPts val="0"/>
              </a:spcBef>
              <a:spcAft>
                <a:spcPts val="0"/>
              </a:spcAft>
              <a:defRPr sz="1400">
                <a:latin typeface="+mn-lt"/>
              </a:defRPr>
            </a:lvl1pPr>
          </a:lstStyle>
          <a:p>
            <a:pPr>
              <a:defRPr/>
            </a:pPr>
            <a:endParaRPr lang="pl-PL"/>
          </a:p>
        </p:txBody>
      </p:sp>
      <p:sp>
        <p:nvSpPr>
          <p:cNvPr id="3" name="Symbol zastępczy daty 2"/>
          <p:cNvSpPr>
            <a:spLocks noGrp="1"/>
          </p:cNvSpPr>
          <p:nvPr>
            <p:ph type="dt" sz="quarter" idx="1"/>
          </p:nvPr>
        </p:nvSpPr>
        <p:spPr>
          <a:xfrm>
            <a:off x="3777609" y="2"/>
            <a:ext cx="2889938" cy="495348"/>
          </a:xfrm>
          <a:prstGeom prst="rect">
            <a:avLst/>
          </a:prstGeom>
        </p:spPr>
        <p:txBody>
          <a:bodyPr vert="horz" lIns="94485" tIns="47243" rIns="94485" bIns="47243" rtlCol="0"/>
          <a:lstStyle>
            <a:lvl1pPr algn="r" eaLnBrk="1" fontAlgn="auto" hangingPunct="1">
              <a:spcBef>
                <a:spcPts val="0"/>
              </a:spcBef>
              <a:spcAft>
                <a:spcPts val="0"/>
              </a:spcAft>
              <a:defRPr sz="1400" smtClean="0">
                <a:latin typeface="+mn-lt"/>
              </a:defRPr>
            </a:lvl1pPr>
          </a:lstStyle>
          <a:p>
            <a:pPr>
              <a:defRPr/>
            </a:pPr>
            <a:fld id="{5D2C907A-4B27-477B-9238-8D8713B1A14F}" type="datetimeFigureOut">
              <a:rPr lang="pl-PL"/>
              <a:pPr>
                <a:defRPr/>
              </a:pPr>
              <a:t>28.02.2024</a:t>
            </a:fld>
            <a:endParaRPr lang="pl-PL"/>
          </a:p>
        </p:txBody>
      </p:sp>
      <p:sp>
        <p:nvSpPr>
          <p:cNvPr id="4" name="Symbol zastępczy stopki 3"/>
          <p:cNvSpPr>
            <a:spLocks noGrp="1"/>
          </p:cNvSpPr>
          <p:nvPr>
            <p:ph type="ftr" sz="quarter" idx="2"/>
          </p:nvPr>
        </p:nvSpPr>
        <p:spPr>
          <a:xfrm>
            <a:off x="0" y="9377317"/>
            <a:ext cx="2889938" cy="495348"/>
          </a:xfrm>
          <a:prstGeom prst="rect">
            <a:avLst/>
          </a:prstGeom>
        </p:spPr>
        <p:txBody>
          <a:bodyPr vert="horz" lIns="94485" tIns="47243" rIns="94485" bIns="47243" rtlCol="0" anchor="b"/>
          <a:lstStyle>
            <a:lvl1pPr algn="l" eaLnBrk="1" fontAlgn="auto" hangingPunct="1">
              <a:spcBef>
                <a:spcPts val="0"/>
              </a:spcBef>
              <a:spcAft>
                <a:spcPts val="0"/>
              </a:spcAft>
              <a:defRPr sz="1400">
                <a:latin typeface="+mn-lt"/>
              </a:defRPr>
            </a:lvl1pPr>
          </a:lstStyle>
          <a:p>
            <a:pPr>
              <a:defRPr/>
            </a:pPr>
            <a:endParaRPr lang="pl-PL"/>
          </a:p>
        </p:txBody>
      </p:sp>
      <p:sp>
        <p:nvSpPr>
          <p:cNvPr id="5" name="Symbol zastępczy numeru slajdu 4"/>
          <p:cNvSpPr>
            <a:spLocks noGrp="1"/>
          </p:cNvSpPr>
          <p:nvPr>
            <p:ph type="sldNum" sz="quarter" idx="3"/>
          </p:nvPr>
        </p:nvSpPr>
        <p:spPr>
          <a:xfrm>
            <a:off x="3777609" y="9377317"/>
            <a:ext cx="2889938" cy="495348"/>
          </a:xfrm>
          <a:prstGeom prst="rect">
            <a:avLst/>
          </a:prstGeom>
        </p:spPr>
        <p:txBody>
          <a:bodyPr vert="horz" lIns="94485" tIns="47243" rIns="94485" bIns="47243" rtlCol="0" anchor="b"/>
          <a:lstStyle>
            <a:lvl1pPr algn="r" eaLnBrk="1" fontAlgn="auto" hangingPunct="1">
              <a:spcBef>
                <a:spcPts val="0"/>
              </a:spcBef>
              <a:spcAft>
                <a:spcPts val="0"/>
              </a:spcAft>
              <a:defRPr sz="1400" smtClean="0">
                <a:latin typeface="+mn-lt"/>
              </a:defRPr>
            </a:lvl1pPr>
          </a:lstStyle>
          <a:p>
            <a:pPr>
              <a:defRPr/>
            </a:pPr>
            <a:fld id="{061757D9-E7DD-49DB-8899-4D5C4CAE7F0A}" type="slidenum">
              <a:rPr lang="pl-PL"/>
              <a:pPr>
                <a:defRPr/>
              </a:pPr>
              <a:t>‹#›</a:t>
            </a:fld>
            <a:endParaRPr lang="pl-PL"/>
          </a:p>
        </p:txBody>
      </p:sp>
    </p:spTree>
    <p:extLst>
      <p:ext uri="{BB962C8B-B14F-4D97-AF65-F5344CB8AC3E}">
        <p14:creationId xmlns:p14="http://schemas.microsoft.com/office/powerpoint/2010/main" val="1767256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2"/>
            <a:ext cx="2889938" cy="495348"/>
          </a:xfrm>
          <a:prstGeom prst="rect">
            <a:avLst/>
          </a:prstGeom>
        </p:spPr>
        <p:txBody>
          <a:bodyPr vert="horz" lIns="94485" tIns="47243" rIns="94485" bIns="47243" rtlCol="0"/>
          <a:lstStyle>
            <a:lvl1pPr algn="l" eaLnBrk="1" fontAlgn="auto" hangingPunct="1">
              <a:spcBef>
                <a:spcPts val="0"/>
              </a:spcBef>
              <a:spcAft>
                <a:spcPts val="0"/>
              </a:spcAft>
              <a:defRPr sz="1400">
                <a:latin typeface="+mn-lt"/>
              </a:defRPr>
            </a:lvl1pPr>
          </a:lstStyle>
          <a:p>
            <a:pPr>
              <a:defRPr/>
            </a:pPr>
            <a:endParaRPr lang="pl-PL"/>
          </a:p>
        </p:txBody>
      </p:sp>
      <p:sp>
        <p:nvSpPr>
          <p:cNvPr id="3" name="Symbol zastępczy daty 2"/>
          <p:cNvSpPr>
            <a:spLocks noGrp="1"/>
          </p:cNvSpPr>
          <p:nvPr>
            <p:ph type="dt" idx="1"/>
          </p:nvPr>
        </p:nvSpPr>
        <p:spPr>
          <a:xfrm>
            <a:off x="3777609" y="2"/>
            <a:ext cx="2889938" cy="495348"/>
          </a:xfrm>
          <a:prstGeom prst="rect">
            <a:avLst/>
          </a:prstGeom>
        </p:spPr>
        <p:txBody>
          <a:bodyPr vert="horz" lIns="94485" tIns="47243" rIns="94485" bIns="47243" rtlCol="0"/>
          <a:lstStyle>
            <a:lvl1pPr algn="r" eaLnBrk="1" fontAlgn="auto" hangingPunct="1">
              <a:spcBef>
                <a:spcPts val="0"/>
              </a:spcBef>
              <a:spcAft>
                <a:spcPts val="0"/>
              </a:spcAft>
              <a:defRPr sz="1400" smtClean="0">
                <a:latin typeface="+mn-lt"/>
              </a:defRPr>
            </a:lvl1pPr>
          </a:lstStyle>
          <a:p>
            <a:pPr>
              <a:defRPr/>
            </a:pPr>
            <a:fld id="{0B9E7441-C797-4C5A-8B53-90B38E824291}" type="datetimeFigureOut">
              <a:rPr lang="pl-PL"/>
              <a:pPr>
                <a:defRPr/>
              </a:pPr>
              <a:t>28.02.2024</a:t>
            </a:fld>
            <a:endParaRPr lang="pl-PL"/>
          </a:p>
        </p:txBody>
      </p:sp>
      <p:sp>
        <p:nvSpPr>
          <p:cNvPr id="4" name="Symbol zastępczy obrazu slajdu 3"/>
          <p:cNvSpPr>
            <a:spLocks noGrp="1" noRot="1" noChangeAspect="1"/>
          </p:cNvSpPr>
          <p:nvPr>
            <p:ph type="sldImg" idx="2"/>
          </p:nvPr>
        </p:nvSpPr>
        <p:spPr>
          <a:xfrm>
            <a:off x="1114425" y="1235075"/>
            <a:ext cx="4440238" cy="3330575"/>
          </a:xfrm>
          <a:prstGeom prst="rect">
            <a:avLst/>
          </a:prstGeom>
          <a:noFill/>
          <a:ln w="12700">
            <a:solidFill>
              <a:prstClr val="black"/>
            </a:solidFill>
          </a:ln>
        </p:spPr>
        <p:txBody>
          <a:bodyPr vert="horz" lIns="94485" tIns="47243" rIns="94485" bIns="47243" rtlCol="0" anchor="ctr"/>
          <a:lstStyle/>
          <a:p>
            <a:pPr lvl="0"/>
            <a:endParaRPr lang="pl-PL" noProof="0"/>
          </a:p>
        </p:txBody>
      </p:sp>
      <p:sp>
        <p:nvSpPr>
          <p:cNvPr id="5" name="Symbol zastępczy notatek 4"/>
          <p:cNvSpPr>
            <a:spLocks noGrp="1"/>
          </p:cNvSpPr>
          <p:nvPr>
            <p:ph type="body" sz="quarter" idx="3"/>
          </p:nvPr>
        </p:nvSpPr>
        <p:spPr>
          <a:xfrm>
            <a:off x="666909" y="4751219"/>
            <a:ext cx="5335270" cy="3887363"/>
          </a:xfrm>
          <a:prstGeom prst="rect">
            <a:avLst/>
          </a:prstGeom>
        </p:spPr>
        <p:txBody>
          <a:bodyPr vert="horz" lIns="94485" tIns="47243" rIns="94485" bIns="47243" rtlCol="0"/>
          <a:lstStyle/>
          <a:p>
            <a:pPr lvl="0"/>
            <a:r>
              <a:rPr lang="pl-PL" noProof="0"/>
              <a:t>Edytuj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377317"/>
            <a:ext cx="2889938" cy="495348"/>
          </a:xfrm>
          <a:prstGeom prst="rect">
            <a:avLst/>
          </a:prstGeom>
        </p:spPr>
        <p:txBody>
          <a:bodyPr vert="horz" lIns="94485" tIns="47243" rIns="94485" bIns="47243" rtlCol="0" anchor="b"/>
          <a:lstStyle>
            <a:lvl1pPr algn="l" eaLnBrk="1" fontAlgn="auto" hangingPunct="1">
              <a:spcBef>
                <a:spcPts val="0"/>
              </a:spcBef>
              <a:spcAft>
                <a:spcPts val="0"/>
              </a:spcAft>
              <a:defRPr sz="1400">
                <a:latin typeface="+mn-lt"/>
              </a:defRPr>
            </a:lvl1pPr>
          </a:lstStyle>
          <a:p>
            <a:pPr>
              <a:defRPr/>
            </a:pPr>
            <a:endParaRPr lang="pl-PL"/>
          </a:p>
        </p:txBody>
      </p:sp>
      <p:sp>
        <p:nvSpPr>
          <p:cNvPr id="7" name="Symbol zastępczy numeru slajdu 6"/>
          <p:cNvSpPr>
            <a:spLocks noGrp="1"/>
          </p:cNvSpPr>
          <p:nvPr>
            <p:ph type="sldNum" sz="quarter" idx="5"/>
          </p:nvPr>
        </p:nvSpPr>
        <p:spPr>
          <a:xfrm>
            <a:off x="3777609" y="9377317"/>
            <a:ext cx="2889938" cy="495348"/>
          </a:xfrm>
          <a:prstGeom prst="rect">
            <a:avLst/>
          </a:prstGeom>
        </p:spPr>
        <p:txBody>
          <a:bodyPr vert="horz" lIns="94485" tIns="47243" rIns="94485" bIns="47243" rtlCol="0" anchor="b"/>
          <a:lstStyle>
            <a:lvl1pPr algn="r" eaLnBrk="1" fontAlgn="auto" hangingPunct="1">
              <a:spcBef>
                <a:spcPts val="0"/>
              </a:spcBef>
              <a:spcAft>
                <a:spcPts val="0"/>
              </a:spcAft>
              <a:defRPr sz="1400" smtClean="0">
                <a:latin typeface="+mn-lt"/>
              </a:defRPr>
            </a:lvl1pPr>
          </a:lstStyle>
          <a:p>
            <a:pPr>
              <a:defRPr/>
            </a:pPr>
            <a:fld id="{7250DB90-9462-447A-B12E-26BB9CB07125}" type="slidenum">
              <a:rPr lang="pl-PL"/>
              <a:pPr>
                <a:defRPr/>
              </a:pPr>
              <a:t>‹#›</a:t>
            </a:fld>
            <a:endParaRPr lang="pl-PL"/>
          </a:p>
        </p:txBody>
      </p:sp>
    </p:spTree>
    <p:extLst>
      <p:ext uri="{BB962C8B-B14F-4D97-AF65-F5344CB8AC3E}">
        <p14:creationId xmlns:p14="http://schemas.microsoft.com/office/powerpoint/2010/main" val="38750814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800" kern="1200">
        <a:solidFill>
          <a:schemeClr val="tx1"/>
        </a:solidFill>
        <a:latin typeface="+mn-lt"/>
        <a:ea typeface="+mn-ea"/>
        <a:cs typeface="+mn-cs"/>
      </a:defRPr>
    </a:lvl1pPr>
    <a:lvl2pPr marL="685800" algn="l" rtl="0" fontAlgn="base">
      <a:spcBef>
        <a:spcPct val="30000"/>
      </a:spcBef>
      <a:spcAft>
        <a:spcPct val="0"/>
      </a:spcAft>
      <a:defRPr sz="1800" kern="1200">
        <a:solidFill>
          <a:schemeClr val="tx1"/>
        </a:solidFill>
        <a:latin typeface="+mn-lt"/>
        <a:ea typeface="+mn-ea"/>
        <a:cs typeface="+mn-cs"/>
      </a:defRPr>
    </a:lvl2pPr>
    <a:lvl3pPr marL="1371600" algn="l" rtl="0" fontAlgn="base">
      <a:spcBef>
        <a:spcPct val="30000"/>
      </a:spcBef>
      <a:spcAft>
        <a:spcPct val="0"/>
      </a:spcAft>
      <a:defRPr sz="1800" kern="1200">
        <a:solidFill>
          <a:schemeClr val="tx1"/>
        </a:solidFill>
        <a:latin typeface="+mn-lt"/>
        <a:ea typeface="+mn-ea"/>
        <a:cs typeface="+mn-cs"/>
      </a:defRPr>
    </a:lvl3pPr>
    <a:lvl4pPr marL="2057400" algn="l" rtl="0" fontAlgn="base">
      <a:spcBef>
        <a:spcPct val="30000"/>
      </a:spcBef>
      <a:spcAft>
        <a:spcPct val="0"/>
      </a:spcAft>
      <a:defRPr sz="1800" kern="1200">
        <a:solidFill>
          <a:schemeClr val="tx1"/>
        </a:solidFill>
        <a:latin typeface="+mn-lt"/>
        <a:ea typeface="+mn-ea"/>
        <a:cs typeface="+mn-cs"/>
      </a:defRPr>
    </a:lvl4pPr>
    <a:lvl5pPr marL="2743200" algn="l" rtl="0" fontAlgn="base">
      <a:spcBef>
        <a:spcPct val="30000"/>
      </a:spcBef>
      <a:spcAft>
        <a:spcPct val="0"/>
      </a:spcAft>
      <a:defRPr sz="1800" kern="1200">
        <a:solidFill>
          <a:schemeClr val="tx1"/>
        </a:solidFill>
        <a:latin typeface="+mn-lt"/>
        <a:ea typeface="+mn-ea"/>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DB2CEC-D248-46A0-BD94-7DCE60493297}"/>
              </a:ext>
            </a:extLst>
          </p:cNvPr>
          <p:cNvSpPr>
            <a:spLocks noGrp="1"/>
          </p:cNvSpPr>
          <p:nvPr>
            <p:ph type="ctrTitle"/>
          </p:nvPr>
        </p:nvSpPr>
        <p:spPr>
          <a:xfrm>
            <a:off x="1714500" y="1683545"/>
            <a:ext cx="10287000" cy="3581400"/>
          </a:xfrm>
        </p:spPr>
        <p:txBody>
          <a:bodyPr anchor="b"/>
          <a:lstStyle>
            <a:lvl1pPr algn="ctr">
              <a:defRPr sz="6750"/>
            </a:lvl1pPr>
          </a:lstStyle>
          <a:p>
            <a:r>
              <a:rPr lang="pl-PL"/>
              <a:t>Kliknij, aby edytować styl</a:t>
            </a:r>
          </a:p>
        </p:txBody>
      </p:sp>
      <p:sp>
        <p:nvSpPr>
          <p:cNvPr id="3" name="Podtytuł 2">
            <a:extLst>
              <a:ext uri="{FF2B5EF4-FFF2-40B4-BE49-F238E27FC236}">
                <a16:creationId xmlns:a16="http://schemas.microsoft.com/office/drawing/2014/main" id="{5DBA2C90-0FCF-430C-A2CB-47FD5D03CBFD}"/>
              </a:ext>
            </a:extLst>
          </p:cNvPr>
          <p:cNvSpPr>
            <a:spLocks noGrp="1"/>
          </p:cNvSpPr>
          <p:nvPr>
            <p:ph type="subTitle" idx="1"/>
          </p:nvPr>
        </p:nvSpPr>
        <p:spPr>
          <a:xfrm>
            <a:off x="1714500" y="5403057"/>
            <a:ext cx="10287000" cy="2483643"/>
          </a:xfrm>
        </p:spPr>
        <p:txBody>
          <a:bodyPr/>
          <a:lstStyle>
            <a:lvl1pPr marL="0" indent="0" algn="ctr">
              <a:buNone/>
              <a:defRPr sz="2700"/>
            </a:lvl1pPr>
            <a:lvl2pPr marL="514350" indent="0" algn="ctr">
              <a:buNone/>
              <a:defRPr sz="2250"/>
            </a:lvl2pPr>
            <a:lvl3pPr marL="1028700" indent="0" algn="ctr">
              <a:buNone/>
              <a:defRPr sz="2025"/>
            </a:lvl3pPr>
            <a:lvl4pPr marL="1543050" indent="0" algn="ctr">
              <a:buNone/>
              <a:defRPr sz="1800"/>
            </a:lvl4pPr>
            <a:lvl5pPr marL="2057400" indent="0" algn="ctr">
              <a:buNone/>
              <a:defRPr sz="1800"/>
            </a:lvl5pPr>
            <a:lvl6pPr marL="2571750" indent="0" algn="ctr">
              <a:buNone/>
              <a:defRPr sz="1800"/>
            </a:lvl6pPr>
            <a:lvl7pPr marL="3086100" indent="0" algn="ctr">
              <a:buNone/>
              <a:defRPr sz="1800"/>
            </a:lvl7pPr>
            <a:lvl8pPr marL="3600450" indent="0" algn="ctr">
              <a:buNone/>
              <a:defRPr sz="1800"/>
            </a:lvl8pPr>
            <a:lvl9pPr marL="4114800" indent="0" algn="ctr">
              <a:buNone/>
              <a:defRPr sz="1800"/>
            </a:lvl9pPr>
          </a:lstStyle>
          <a:p>
            <a:r>
              <a:rPr lang="pl-PL"/>
              <a:t>Kliknij, aby edytować styl wzorca podtytułu</a:t>
            </a:r>
          </a:p>
        </p:txBody>
      </p:sp>
      <p:sp>
        <p:nvSpPr>
          <p:cNvPr id="4" name="Symbol zastępczy daty 3">
            <a:extLst>
              <a:ext uri="{FF2B5EF4-FFF2-40B4-BE49-F238E27FC236}">
                <a16:creationId xmlns:a16="http://schemas.microsoft.com/office/drawing/2014/main" id="{3AD35F93-BD37-42F1-9923-D2609AFECCBB}"/>
              </a:ext>
            </a:extLst>
          </p:cNvPr>
          <p:cNvSpPr>
            <a:spLocks noGrp="1"/>
          </p:cNvSpPr>
          <p:nvPr>
            <p:ph type="dt" sz="half" idx="10"/>
          </p:nvPr>
        </p:nvSpPr>
        <p:spPr/>
        <p:txBody>
          <a:bodyPr/>
          <a:lstStyle/>
          <a:p>
            <a:pPr>
              <a:defRPr/>
            </a:pPr>
            <a:fld id="{026A826B-E0D1-4C0A-A679-25723337CCA3}" type="datetimeFigureOut">
              <a:rPr lang="pl-PL" smtClean="0"/>
              <a:pPr>
                <a:defRPr/>
              </a:pPr>
              <a:t>28.02.2024</a:t>
            </a:fld>
            <a:endParaRPr lang="pl-PL"/>
          </a:p>
        </p:txBody>
      </p:sp>
      <p:sp>
        <p:nvSpPr>
          <p:cNvPr id="5" name="Symbol zastępczy stopki 4">
            <a:extLst>
              <a:ext uri="{FF2B5EF4-FFF2-40B4-BE49-F238E27FC236}">
                <a16:creationId xmlns:a16="http://schemas.microsoft.com/office/drawing/2014/main" id="{53F05A87-F266-433C-98F1-309D6FBD15D0}"/>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4F797207-F4B1-4300-A36F-4EF7A98192A8}"/>
              </a:ext>
            </a:extLst>
          </p:cNvPr>
          <p:cNvSpPr>
            <a:spLocks noGrp="1"/>
          </p:cNvSpPr>
          <p:nvPr>
            <p:ph type="sldNum" sz="quarter" idx="12"/>
          </p:nvPr>
        </p:nvSpPr>
        <p:spPr/>
        <p:txBody>
          <a:bodyPr/>
          <a:lstStyle/>
          <a:p>
            <a:pPr>
              <a:defRPr/>
            </a:pPr>
            <a:fld id="{50017ACB-93C3-45DD-9ACA-35ED59D277D8}" type="slidenum">
              <a:rPr lang="pl-PL" smtClean="0"/>
              <a:pPr>
                <a:defRPr/>
              </a:pPr>
              <a:t>‹#›</a:t>
            </a:fld>
            <a:endParaRPr lang="pl-PL"/>
          </a:p>
        </p:txBody>
      </p:sp>
    </p:spTree>
    <p:extLst>
      <p:ext uri="{BB962C8B-B14F-4D97-AF65-F5344CB8AC3E}">
        <p14:creationId xmlns:p14="http://schemas.microsoft.com/office/powerpoint/2010/main" val="307513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A9AF72-1D3B-4ECA-AF22-644EF2EE6F7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6B67162-1C63-4C0B-A974-8045C05A203E}"/>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AD8AE07-AA5C-40FD-8D90-50D6CDE23487}"/>
              </a:ext>
            </a:extLst>
          </p:cNvPr>
          <p:cNvSpPr>
            <a:spLocks noGrp="1"/>
          </p:cNvSpPr>
          <p:nvPr>
            <p:ph type="dt" sz="half" idx="10"/>
          </p:nvPr>
        </p:nvSpPr>
        <p:spPr/>
        <p:txBody>
          <a:bodyPr/>
          <a:lstStyle/>
          <a:p>
            <a:pPr>
              <a:defRPr/>
            </a:pPr>
            <a:fld id="{53A14670-5093-486C-966B-AD776A1D19F3}" type="datetimeFigureOut">
              <a:rPr lang="pl-PL" smtClean="0"/>
              <a:pPr>
                <a:defRPr/>
              </a:pPr>
              <a:t>28.02.2024</a:t>
            </a:fld>
            <a:endParaRPr lang="pl-PL"/>
          </a:p>
        </p:txBody>
      </p:sp>
      <p:sp>
        <p:nvSpPr>
          <p:cNvPr id="5" name="Symbol zastępczy stopki 4">
            <a:extLst>
              <a:ext uri="{FF2B5EF4-FFF2-40B4-BE49-F238E27FC236}">
                <a16:creationId xmlns:a16="http://schemas.microsoft.com/office/drawing/2014/main" id="{94FE2184-5925-4E5E-860B-991A315B3F3A}"/>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C1305B49-5FDD-4251-A7D0-3B135119C772}"/>
              </a:ext>
            </a:extLst>
          </p:cNvPr>
          <p:cNvSpPr>
            <a:spLocks noGrp="1"/>
          </p:cNvSpPr>
          <p:nvPr>
            <p:ph type="sldNum" sz="quarter" idx="12"/>
          </p:nvPr>
        </p:nvSpPr>
        <p:spPr/>
        <p:txBody>
          <a:bodyPr/>
          <a:lstStyle/>
          <a:p>
            <a:pPr>
              <a:defRPr/>
            </a:pPr>
            <a:fld id="{E5B9D74A-23E0-4979-9BAC-91571C4C20A3}" type="slidenum">
              <a:rPr lang="pl-PL" smtClean="0"/>
              <a:pPr>
                <a:defRPr/>
              </a:pPr>
              <a:t>‹#›</a:t>
            </a:fld>
            <a:endParaRPr lang="pl-PL"/>
          </a:p>
        </p:txBody>
      </p:sp>
    </p:spTree>
    <p:extLst>
      <p:ext uri="{BB962C8B-B14F-4D97-AF65-F5344CB8AC3E}">
        <p14:creationId xmlns:p14="http://schemas.microsoft.com/office/powerpoint/2010/main" val="187720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1F5E04C-D4F6-4544-A891-8D53B25318F3}"/>
              </a:ext>
            </a:extLst>
          </p:cNvPr>
          <p:cNvSpPr>
            <a:spLocks noGrp="1"/>
          </p:cNvSpPr>
          <p:nvPr>
            <p:ph type="title" orient="vert"/>
          </p:nvPr>
        </p:nvSpPr>
        <p:spPr>
          <a:xfrm>
            <a:off x="9815512" y="547688"/>
            <a:ext cx="2957513" cy="8717757"/>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66F36FE6-41B5-4794-B2D4-DE8C2B2A66F6}"/>
              </a:ext>
            </a:extLst>
          </p:cNvPr>
          <p:cNvSpPr>
            <a:spLocks noGrp="1"/>
          </p:cNvSpPr>
          <p:nvPr>
            <p:ph type="body" orient="vert" idx="1"/>
          </p:nvPr>
        </p:nvSpPr>
        <p:spPr>
          <a:xfrm>
            <a:off x="942975" y="547688"/>
            <a:ext cx="8701088" cy="871775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B203F64-F948-4E49-84C7-DB8EED7B32ED}"/>
              </a:ext>
            </a:extLst>
          </p:cNvPr>
          <p:cNvSpPr>
            <a:spLocks noGrp="1"/>
          </p:cNvSpPr>
          <p:nvPr>
            <p:ph type="dt" sz="half" idx="10"/>
          </p:nvPr>
        </p:nvSpPr>
        <p:spPr/>
        <p:txBody>
          <a:bodyPr/>
          <a:lstStyle/>
          <a:p>
            <a:pPr>
              <a:defRPr/>
            </a:pPr>
            <a:fld id="{1AF2E74F-B30A-4658-944C-20C30C327905}" type="datetimeFigureOut">
              <a:rPr lang="pl-PL" smtClean="0"/>
              <a:pPr>
                <a:defRPr/>
              </a:pPr>
              <a:t>28.02.2024</a:t>
            </a:fld>
            <a:endParaRPr lang="pl-PL"/>
          </a:p>
        </p:txBody>
      </p:sp>
      <p:sp>
        <p:nvSpPr>
          <p:cNvPr id="5" name="Symbol zastępczy stopki 4">
            <a:extLst>
              <a:ext uri="{FF2B5EF4-FFF2-40B4-BE49-F238E27FC236}">
                <a16:creationId xmlns:a16="http://schemas.microsoft.com/office/drawing/2014/main" id="{6841EC7A-C619-409E-B050-392D5990B4A9}"/>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A7AE897E-16A0-4D32-8380-B0CCD071A6A5}"/>
              </a:ext>
            </a:extLst>
          </p:cNvPr>
          <p:cNvSpPr>
            <a:spLocks noGrp="1"/>
          </p:cNvSpPr>
          <p:nvPr>
            <p:ph type="sldNum" sz="quarter" idx="12"/>
          </p:nvPr>
        </p:nvSpPr>
        <p:spPr/>
        <p:txBody>
          <a:bodyPr/>
          <a:lstStyle/>
          <a:p>
            <a:pPr>
              <a:defRPr/>
            </a:pPr>
            <a:fld id="{780E1B36-940E-49F2-97D1-D79E534F525E}" type="slidenum">
              <a:rPr lang="pl-PL" smtClean="0"/>
              <a:pPr>
                <a:defRPr/>
              </a:pPr>
              <a:t>‹#›</a:t>
            </a:fld>
            <a:endParaRPr lang="pl-PL"/>
          </a:p>
        </p:txBody>
      </p:sp>
    </p:spTree>
    <p:extLst>
      <p:ext uri="{BB962C8B-B14F-4D97-AF65-F5344CB8AC3E}">
        <p14:creationId xmlns:p14="http://schemas.microsoft.com/office/powerpoint/2010/main" val="3573197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838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3_1_">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829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27F13B-4585-4943-B9AA-00007641CAA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5360E58-4E27-4FB3-B989-77DED6B96F52}"/>
              </a:ext>
            </a:extLst>
          </p:cNvPr>
          <p:cNvSpPr>
            <a:spLocks noGrp="1"/>
          </p:cNvSpPr>
          <p:nvPr>
            <p:ph idx="1"/>
          </p:nvPr>
        </p:nvSpPr>
        <p:spPr/>
        <p:txBody>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a:extLst>
              <a:ext uri="{FF2B5EF4-FFF2-40B4-BE49-F238E27FC236}">
                <a16:creationId xmlns:a16="http://schemas.microsoft.com/office/drawing/2014/main" id="{DF5BCA15-675A-43E8-8732-8BCB65723AB7}"/>
              </a:ext>
            </a:extLst>
          </p:cNvPr>
          <p:cNvSpPr>
            <a:spLocks noGrp="1"/>
          </p:cNvSpPr>
          <p:nvPr>
            <p:ph type="dt" sz="half" idx="10"/>
          </p:nvPr>
        </p:nvSpPr>
        <p:spPr/>
        <p:txBody>
          <a:bodyPr/>
          <a:lstStyle/>
          <a:p>
            <a:pPr>
              <a:defRPr/>
            </a:pPr>
            <a:fld id="{026A826B-E0D1-4C0A-A679-25723337CCA3}" type="datetimeFigureOut">
              <a:rPr lang="pl-PL" smtClean="0"/>
              <a:pPr>
                <a:defRPr/>
              </a:pPr>
              <a:t>28.02.2024</a:t>
            </a:fld>
            <a:endParaRPr lang="pl-PL"/>
          </a:p>
        </p:txBody>
      </p:sp>
      <p:sp>
        <p:nvSpPr>
          <p:cNvPr id="5" name="Symbol zastępczy stopki 4">
            <a:extLst>
              <a:ext uri="{FF2B5EF4-FFF2-40B4-BE49-F238E27FC236}">
                <a16:creationId xmlns:a16="http://schemas.microsoft.com/office/drawing/2014/main" id="{BD73E88D-99FC-40AD-A443-ABA510A07B6D}"/>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28E62521-6802-4D65-9F0A-C43FF1ED627B}"/>
              </a:ext>
            </a:extLst>
          </p:cNvPr>
          <p:cNvSpPr>
            <a:spLocks noGrp="1"/>
          </p:cNvSpPr>
          <p:nvPr>
            <p:ph type="sldNum" sz="quarter" idx="12"/>
          </p:nvPr>
        </p:nvSpPr>
        <p:spPr/>
        <p:txBody>
          <a:bodyPr/>
          <a:lstStyle/>
          <a:p>
            <a:pPr>
              <a:defRPr/>
            </a:pPr>
            <a:fld id="{50017ACB-93C3-45DD-9ACA-35ED59D277D8}" type="slidenum">
              <a:rPr lang="pl-PL" smtClean="0"/>
              <a:pPr>
                <a:defRPr/>
              </a:pPr>
              <a:t>‹#›</a:t>
            </a:fld>
            <a:endParaRPr lang="pl-PL"/>
          </a:p>
        </p:txBody>
      </p:sp>
    </p:spTree>
    <p:extLst>
      <p:ext uri="{BB962C8B-B14F-4D97-AF65-F5344CB8AC3E}">
        <p14:creationId xmlns:p14="http://schemas.microsoft.com/office/powerpoint/2010/main" val="196181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8C08A1-FC91-4013-AADA-17C19179F416}"/>
              </a:ext>
            </a:extLst>
          </p:cNvPr>
          <p:cNvSpPr>
            <a:spLocks noGrp="1"/>
          </p:cNvSpPr>
          <p:nvPr>
            <p:ph type="title"/>
          </p:nvPr>
        </p:nvSpPr>
        <p:spPr>
          <a:xfrm>
            <a:off x="935831" y="2564608"/>
            <a:ext cx="11830050" cy="4279106"/>
          </a:xfrm>
        </p:spPr>
        <p:txBody>
          <a:bodyPr anchor="b"/>
          <a:lstStyle>
            <a:lvl1pPr>
              <a:defRPr sz="6750"/>
            </a:lvl1pPr>
          </a:lstStyle>
          <a:p>
            <a:r>
              <a:rPr lang="pl-PL"/>
              <a:t>Kliknij, aby edytować styl</a:t>
            </a:r>
          </a:p>
        </p:txBody>
      </p:sp>
      <p:sp>
        <p:nvSpPr>
          <p:cNvPr id="3" name="Symbol zastępczy tekstu 2">
            <a:extLst>
              <a:ext uri="{FF2B5EF4-FFF2-40B4-BE49-F238E27FC236}">
                <a16:creationId xmlns:a16="http://schemas.microsoft.com/office/drawing/2014/main" id="{FC196FBD-796F-4FFA-8453-1F1D2A1A6DFF}"/>
              </a:ext>
            </a:extLst>
          </p:cNvPr>
          <p:cNvSpPr>
            <a:spLocks noGrp="1"/>
          </p:cNvSpPr>
          <p:nvPr>
            <p:ph type="body" idx="1"/>
          </p:nvPr>
        </p:nvSpPr>
        <p:spPr>
          <a:xfrm>
            <a:off x="935831" y="6884195"/>
            <a:ext cx="11830050" cy="2250281"/>
          </a:xfrm>
        </p:spPr>
        <p:txBody>
          <a:bodyPr/>
          <a:lstStyle>
            <a:lvl1pPr marL="0" indent="0">
              <a:buNone/>
              <a:defRPr sz="2700">
                <a:solidFill>
                  <a:schemeClr val="tx1">
                    <a:tint val="75000"/>
                  </a:schemeClr>
                </a:solidFill>
              </a:defRPr>
            </a:lvl1pPr>
            <a:lvl2pPr marL="514350" indent="0">
              <a:buNone/>
              <a:defRPr sz="2250">
                <a:solidFill>
                  <a:schemeClr val="tx1">
                    <a:tint val="75000"/>
                  </a:schemeClr>
                </a:solidFill>
              </a:defRPr>
            </a:lvl2pPr>
            <a:lvl3pPr marL="1028700" indent="0">
              <a:buNone/>
              <a:defRPr sz="2025">
                <a:solidFill>
                  <a:schemeClr val="tx1">
                    <a:tint val="75000"/>
                  </a:schemeClr>
                </a:solidFill>
              </a:defRPr>
            </a:lvl3pPr>
            <a:lvl4pPr marL="1543050" indent="0">
              <a:buNone/>
              <a:defRPr sz="1800">
                <a:solidFill>
                  <a:schemeClr val="tx1">
                    <a:tint val="75000"/>
                  </a:schemeClr>
                </a:solidFill>
              </a:defRPr>
            </a:lvl4pPr>
            <a:lvl5pPr marL="2057400" indent="0">
              <a:buNone/>
              <a:defRPr sz="1800">
                <a:solidFill>
                  <a:schemeClr val="tx1">
                    <a:tint val="75000"/>
                  </a:schemeClr>
                </a:solidFill>
              </a:defRPr>
            </a:lvl5pPr>
            <a:lvl6pPr marL="2571750" indent="0">
              <a:buNone/>
              <a:defRPr sz="1800">
                <a:solidFill>
                  <a:schemeClr val="tx1">
                    <a:tint val="75000"/>
                  </a:schemeClr>
                </a:solidFill>
              </a:defRPr>
            </a:lvl6pPr>
            <a:lvl7pPr marL="3086100" indent="0">
              <a:buNone/>
              <a:defRPr sz="1800">
                <a:solidFill>
                  <a:schemeClr val="tx1">
                    <a:tint val="75000"/>
                  </a:schemeClr>
                </a:solidFill>
              </a:defRPr>
            </a:lvl7pPr>
            <a:lvl8pPr marL="3600450" indent="0">
              <a:buNone/>
              <a:defRPr sz="1800">
                <a:solidFill>
                  <a:schemeClr val="tx1">
                    <a:tint val="75000"/>
                  </a:schemeClr>
                </a:solidFill>
              </a:defRPr>
            </a:lvl8pPr>
            <a:lvl9pPr marL="4114800" indent="0">
              <a:buNone/>
              <a:defRPr sz="18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E9CCF895-BC9E-4542-86EB-43BAFB650E08}"/>
              </a:ext>
            </a:extLst>
          </p:cNvPr>
          <p:cNvSpPr>
            <a:spLocks noGrp="1"/>
          </p:cNvSpPr>
          <p:nvPr>
            <p:ph type="dt" sz="half" idx="10"/>
          </p:nvPr>
        </p:nvSpPr>
        <p:spPr/>
        <p:txBody>
          <a:bodyPr/>
          <a:lstStyle/>
          <a:p>
            <a:pPr>
              <a:defRPr/>
            </a:pPr>
            <a:fld id="{B31F7D0D-650E-4BA0-A24A-EABFF600A2DA}" type="datetimeFigureOut">
              <a:rPr lang="pl-PL" smtClean="0"/>
              <a:pPr>
                <a:defRPr/>
              </a:pPr>
              <a:t>28.02.2024</a:t>
            </a:fld>
            <a:endParaRPr lang="pl-PL"/>
          </a:p>
        </p:txBody>
      </p:sp>
      <p:sp>
        <p:nvSpPr>
          <p:cNvPr id="5" name="Symbol zastępczy stopki 4">
            <a:extLst>
              <a:ext uri="{FF2B5EF4-FFF2-40B4-BE49-F238E27FC236}">
                <a16:creationId xmlns:a16="http://schemas.microsoft.com/office/drawing/2014/main" id="{0EA8296D-ED41-4E4D-B276-770532C0C69D}"/>
              </a:ext>
            </a:extLst>
          </p:cNvPr>
          <p:cNvSpPr>
            <a:spLocks noGrp="1"/>
          </p:cNvSpPr>
          <p:nvPr>
            <p:ph type="ftr" sz="quarter" idx="11"/>
          </p:nvPr>
        </p:nvSpPr>
        <p:spPr/>
        <p:txBody>
          <a:bodyPr/>
          <a:lstStyle/>
          <a:p>
            <a:pPr>
              <a:defRPr/>
            </a:pPr>
            <a:endParaRPr lang="pl-PL"/>
          </a:p>
        </p:txBody>
      </p:sp>
      <p:sp>
        <p:nvSpPr>
          <p:cNvPr id="6" name="Symbol zastępczy numeru slajdu 5">
            <a:extLst>
              <a:ext uri="{FF2B5EF4-FFF2-40B4-BE49-F238E27FC236}">
                <a16:creationId xmlns:a16="http://schemas.microsoft.com/office/drawing/2014/main" id="{00D5E8AE-E484-4D43-99F5-B7D08EFA75C8}"/>
              </a:ext>
            </a:extLst>
          </p:cNvPr>
          <p:cNvSpPr>
            <a:spLocks noGrp="1"/>
          </p:cNvSpPr>
          <p:nvPr>
            <p:ph type="sldNum" sz="quarter" idx="12"/>
          </p:nvPr>
        </p:nvSpPr>
        <p:spPr/>
        <p:txBody>
          <a:bodyPr/>
          <a:lstStyle/>
          <a:p>
            <a:pPr>
              <a:defRPr/>
            </a:pPr>
            <a:fld id="{4CEF59A2-A286-4731-A1EC-672C191B8DE3}" type="slidenum">
              <a:rPr lang="pl-PL" smtClean="0"/>
              <a:pPr>
                <a:defRPr/>
              </a:pPr>
              <a:t>‹#›</a:t>
            </a:fld>
            <a:endParaRPr lang="pl-PL"/>
          </a:p>
        </p:txBody>
      </p:sp>
    </p:spTree>
    <p:extLst>
      <p:ext uri="{BB962C8B-B14F-4D97-AF65-F5344CB8AC3E}">
        <p14:creationId xmlns:p14="http://schemas.microsoft.com/office/powerpoint/2010/main" val="2044384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C01828-A007-477D-91C6-0A2C326A719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6DA7999-49A2-48A2-905E-C58C2292632E}"/>
              </a:ext>
            </a:extLst>
          </p:cNvPr>
          <p:cNvSpPr>
            <a:spLocks noGrp="1"/>
          </p:cNvSpPr>
          <p:nvPr>
            <p:ph sz="half" idx="1"/>
          </p:nvPr>
        </p:nvSpPr>
        <p:spPr>
          <a:xfrm>
            <a:off x="942975" y="2738438"/>
            <a:ext cx="5829300" cy="652700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5EBDCE9F-277E-4B30-A6D3-6CDF1545FE4A}"/>
              </a:ext>
            </a:extLst>
          </p:cNvPr>
          <p:cNvSpPr>
            <a:spLocks noGrp="1"/>
          </p:cNvSpPr>
          <p:nvPr>
            <p:ph sz="half" idx="2"/>
          </p:nvPr>
        </p:nvSpPr>
        <p:spPr>
          <a:xfrm>
            <a:off x="6943725" y="2738438"/>
            <a:ext cx="5829300" cy="652700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1E295AFC-6D70-4ECC-A6F6-644E8F0C1096}"/>
              </a:ext>
            </a:extLst>
          </p:cNvPr>
          <p:cNvSpPr>
            <a:spLocks noGrp="1"/>
          </p:cNvSpPr>
          <p:nvPr>
            <p:ph type="dt" sz="half" idx="10"/>
          </p:nvPr>
        </p:nvSpPr>
        <p:spPr/>
        <p:txBody>
          <a:bodyPr/>
          <a:lstStyle/>
          <a:p>
            <a:pPr>
              <a:defRPr/>
            </a:pPr>
            <a:fld id="{560EC04A-61F1-4593-80DB-EF24E955F6E7}" type="datetimeFigureOut">
              <a:rPr lang="pl-PL" smtClean="0"/>
              <a:pPr>
                <a:defRPr/>
              </a:pPr>
              <a:t>28.02.2024</a:t>
            </a:fld>
            <a:endParaRPr lang="pl-PL"/>
          </a:p>
        </p:txBody>
      </p:sp>
      <p:sp>
        <p:nvSpPr>
          <p:cNvPr id="6" name="Symbol zastępczy stopki 5">
            <a:extLst>
              <a:ext uri="{FF2B5EF4-FFF2-40B4-BE49-F238E27FC236}">
                <a16:creationId xmlns:a16="http://schemas.microsoft.com/office/drawing/2014/main" id="{42D371CD-2428-4891-BC63-54B67DC067CE}"/>
              </a:ext>
            </a:extLst>
          </p:cNvPr>
          <p:cNvSpPr>
            <a:spLocks noGrp="1"/>
          </p:cNvSpPr>
          <p:nvPr>
            <p:ph type="ftr" sz="quarter" idx="11"/>
          </p:nvPr>
        </p:nvSpPr>
        <p:spPr/>
        <p:txBody>
          <a:bodyPr/>
          <a:lstStyle/>
          <a:p>
            <a:pPr>
              <a:defRPr/>
            </a:pPr>
            <a:endParaRPr lang="pl-PL"/>
          </a:p>
        </p:txBody>
      </p:sp>
      <p:sp>
        <p:nvSpPr>
          <p:cNvPr id="7" name="Symbol zastępczy numeru slajdu 6">
            <a:extLst>
              <a:ext uri="{FF2B5EF4-FFF2-40B4-BE49-F238E27FC236}">
                <a16:creationId xmlns:a16="http://schemas.microsoft.com/office/drawing/2014/main" id="{5FD72A91-C0B7-44B4-8002-AEAA4A01298B}"/>
              </a:ext>
            </a:extLst>
          </p:cNvPr>
          <p:cNvSpPr>
            <a:spLocks noGrp="1"/>
          </p:cNvSpPr>
          <p:nvPr>
            <p:ph type="sldNum" sz="quarter" idx="12"/>
          </p:nvPr>
        </p:nvSpPr>
        <p:spPr/>
        <p:txBody>
          <a:bodyPr/>
          <a:lstStyle/>
          <a:p>
            <a:pPr>
              <a:defRPr/>
            </a:pPr>
            <a:fld id="{F3879587-E52D-415B-946B-665AC5718314}" type="slidenum">
              <a:rPr lang="pl-PL" smtClean="0"/>
              <a:pPr>
                <a:defRPr/>
              </a:pPr>
              <a:t>‹#›</a:t>
            </a:fld>
            <a:endParaRPr lang="pl-PL"/>
          </a:p>
        </p:txBody>
      </p:sp>
    </p:spTree>
    <p:extLst>
      <p:ext uri="{BB962C8B-B14F-4D97-AF65-F5344CB8AC3E}">
        <p14:creationId xmlns:p14="http://schemas.microsoft.com/office/powerpoint/2010/main" val="401392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9F7A93-FE3E-42DF-A596-70685AE5EB8F}"/>
              </a:ext>
            </a:extLst>
          </p:cNvPr>
          <p:cNvSpPr>
            <a:spLocks noGrp="1"/>
          </p:cNvSpPr>
          <p:nvPr>
            <p:ph type="title"/>
          </p:nvPr>
        </p:nvSpPr>
        <p:spPr>
          <a:xfrm>
            <a:off x="944762" y="547688"/>
            <a:ext cx="11830050" cy="1988345"/>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416E3089-52D3-42A1-95E9-67F2F4245E69}"/>
              </a:ext>
            </a:extLst>
          </p:cNvPr>
          <p:cNvSpPr>
            <a:spLocks noGrp="1"/>
          </p:cNvSpPr>
          <p:nvPr>
            <p:ph type="body" idx="1"/>
          </p:nvPr>
        </p:nvSpPr>
        <p:spPr>
          <a:xfrm>
            <a:off x="944762" y="2521745"/>
            <a:ext cx="5802510" cy="123586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2A3B3172-3583-417F-8050-502BD29DEC02}"/>
              </a:ext>
            </a:extLst>
          </p:cNvPr>
          <p:cNvSpPr>
            <a:spLocks noGrp="1"/>
          </p:cNvSpPr>
          <p:nvPr>
            <p:ph sz="half" idx="2"/>
          </p:nvPr>
        </p:nvSpPr>
        <p:spPr>
          <a:xfrm>
            <a:off x="944762" y="3757613"/>
            <a:ext cx="5802510" cy="552688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C6E81D8-07A1-486F-97F4-4F3C4571233F}"/>
              </a:ext>
            </a:extLst>
          </p:cNvPr>
          <p:cNvSpPr>
            <a:spLocks noGrp="1"/>
          </p:cNvSpPr>
          <p:nvPr>
            <p:ph type="body" sz="quarter" idx="3"/>
          </p:nvPr>
        </p:nvSpPr>
        <p:spPr>
          <a:xfrm>
            <a:off x="6943725" y="2521745"/>
            <a:ext cx="5831087" cy="123586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C8B0D808-3C35-4E98-886C-1C003FF09220}"/>
              </a:ext>
            </a:extLst>
          </p:cNvPr>
          <p:cNvSpPr>
            <a:spLocks noGrp="1"/>
          </p:cNvSpPr>
          <p:nvPr>
            <p:ph sz="quarter" idx="4"/>
          </p:nvPr>
        </p:nvSpPr>
        <p:spPr>
          <a:xfrm>
            <a:off x="6943725" y="3757613"/>
            <a:ext cx="5831087" cy="552688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AE40446-15FF-4817-BD58-CD6F61B72635}"/>
              </a:ext>
            </a:extLst>
          </p:cNvPr>
          <p:cNvSpPr>
            <a:spLocks noGrp="1"/>
          </p:cNvSpPr>
          <p:nvPr>
            <p:ph type="dt" sz="half" idx="10"/>
          </p:nvPr>
        </p:nvSpPr>
        <p:spPr/>
        <p:txBody>
          <a:bodyPr/>
          <a:lstStyle/>
          <a:p>
            <a:pPr>
              <a:defRPr/>
            </a:pPr>
            <a:fld id="{DC481EA9-EECE-4FC6-A3BC-73BDA9B3A8DE}" type="datetimeFigureOut">
              <a:rPr lang="pl-PL" smtClean="0"/>
              <a:pPr>
                <a:defRPr/>
              </a:pPr>
              <a:t>28.02.2024</a:t>
            </a:fld>
            <a:endParaRPr lang="pl-PL"/>
          </a:p>
        </p:txBody>
      </p:sp>
      <p:sp>
        <p:nvSpPr>
          <p:cNvPr id="8" name="Symbol zastępczy stopki 7">
            <a:extLst>
              <a:ext uri="{FF2B5EF4-FFF2-40B4-BE49-F238E27FC236}">
                <a16:creationId xmlns:a16="http://schemas.microsoft.com/office/drawing/2014/main" id="{BA0546BC-F0E0-4352-AA34-099255DFABFD}"/>
              </a:ext>
            </a:extLst>
          </p:cNvPr>
          <p:cNvSpPr>
            <a:spLocks noGrp="1"/>
          </p:cNvSpPr>
          <p:nvPr>
            <p:ph type="ftr" sz="quarter" idx="11"/>
          </p:nvPr>
        </p:nvSpPr>
        <p:spPr/>
        <p:txBody>
          <a:bodyPr/>
          <a:lstStyle/>
          <a:p>
            <a:pPr>
              <a:defRPr/>
            </a:pPr>
            <a:endParaRPr lang="pl-PL"/>
          </a:p>
        </p:txBody>
      </p:sp>
      <p:sp>
        <p:nvSpPr>
          <p:cNvPr id="9" name="Symbol zastępczy numeru slajdu 8">
            <a:extLst>
              <a:ext uri="{FF2B5EF4-FFF2-40B4-BE49-F238E27FC236}">
                <a16:creationId xmlns:a16="http://schemas.microsoft.com/office/drawing/2014/main" id="{053A7501-2E73-4065-8B33-64EC75016257}"/>
              </a:ext>
            </a:extLst>
          </p:cNvPr>
          <p:cNvSpPr>
            <a:spLocks noGrp="1"/>
          </p:cNvSpPr>
          <p:nvPr>
            <p:ph type="sldNum" sz="quarter" idx="12"/>
          </p:nvPr>
        </p:nvSpPr>
        <p:spPr/>
        <p:txBody>
          <a:bodyPr/>
          <a:lstStyle/>
          <a:p>
            <a:pPr>
              <a:defRPr/>
            </a:pPr>
            <a:fld id="{72628B97-8137-4666-9742-74A310889F65}" type="slidenum">
              <a:rPr lang="pl-PL" smtClean="0"/>
              <a:pPr>
                <a:defRPr/>
              </a:pPr>
              <a:t>‹#›</a:t>
            </a:fld>
            <a:endParaRPr lang="pl-PL"/>
          </a:p>
        </p:txBody>
      </p:sp>
    </p:spTree>
    <p:extLst>
      <p:ext uri="{BB962C8B-B14F-4D97-AF65-F5344CB8AC3E}">
        <p14:creationId xmlns:p14="http://schemas.microsoft.com/office/powerpoint/2010/main" val="90104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9D9F0E-2A72-4DE6-AA2D-F6ABBBA23A6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D97B5BD-018F-4451-BA1A-C7E82A5BD627}"/>
              </a:ext>
            </a:extLst>
          </p:cNvPr>
          <p:cNvSpPr>
            <a:spLocks noGrp="1"/>
          </p:cNvSpPr>
          <p:nvPr>
            <p:ph type="dt" sz="half" idx="10"/>
          </p:nvPr>
        </p:nvSpPr>
        <p:spPr/>
        <p:txBody>
          <a:bodyPr/>
          <a:lstStyle/>
          <a:p>
            <a:pPr>
              <a:defRPr/>
            </a:pPr>
            <a:fld id="{7B711EE8-F250-446F-9238-C7BB011A07AC}" type="datetimeFigureOut">
              <a:rPr lang="pl-PL" smtClean="0"/>
              <a:pPr>
                <a:defRPr/>
              </a:pPr>
              <a:t>28.02.2024</a:t>
            </a:fld>
            <a:endParaRPr lang="pl-PL"/>
          </a:p>
        </p:txBody>
      </p:sp>
      <p:sp>
        <p:nvSpPr>
          <p:cNvPr id="4" name="Symbol zastępczy stopki 3">
            <a:extLst>
              <a:ext uri="{FF2B5EF4-FFF2-40B4-BE49-F238E27FC236}">
                <a16:creationId xmlns:a16="http://schemas.microsoft.com/office/drawing/2014/main" id="{5D692CF8-02B8-4689-B3F0-7B14A92A66C6}"/>
              </a:ext>
            </a:extLst>
          </p:cNvPr>
          <p:cNvSpPr>
            <a:spLocks noGrp="1"/>
          </p:cNvSpPr>
          <p:nvPr>
            <p:ph type="ftr" sz="quarter" idx="11"/>
          </p:nvPr>
        </p:nvSpPr>
        <p:spPr/>
        <p:txBody>
          <a:bodyPr/>
          <a:lstStyle/>
          <a:p>
            <a:pPr>
              <a:defRPr/>
            </a:pPr>
            <a:endParaRPr lang="pl-PL"/>
          </a:p>
        </p:txBody>
      </p:sp>
      <p:sp>
        <p:nvSpPr>
          <p:cNvPr id="5" name="Symbol zastępczy numeru slajdu 4">
            <a:extLst>
              <a:ext uri="{FF2B5EF4-FFF2-40B4-BE49-F238E27FC236}">
                <a16:creationId xmlns:a16="http://schemas.microsoft.com/office/drawing/2014/main" id="{86665BB4-4C4E-4B77-970F-062EE4B4B7E1}"/>
              </a:ext>
            </a:extLst>
          </p:cNvPr>
          <p:cNvSpPr>
            <a:spLocks noGrp="1"/>
          </p:cNvSpPr>
          <p:nvPr>
            <p:ph type="sldNum" sz="quarter" idx="12"/>
          </p:nvPr>
        </p:nvSpPr>
        <p:spPr/>
        <p:txBody>
          <a:bodyPr/>
          <a:lstStyle/>
          <a:p>
            <a:pPr>
              <a:defRPr/>
            </a:pPr>
            <a:fld id="{5F3B4839-DEAF-45F2-8622-752E39E360E8}" type="slidenum">
              <a:rPr lang="pl-PL" smtClean="0"/>
              <a:pPr>
                <a:defRPr/>
              </a:pPr>
              <a:t>‹#›</a:t>
            </a:fld>
            <a:endParaRPr lang="pl-PL"/>
          </a:p>
        </p:txBody>
      </p:sp>
    </p:spTree>
    <p:extLst>
      <p:ext uri="{BB962C8B-B14F-4D97-AF65-F5344CB8AC3E}">
        <p14:creationId xmlns:p14="http://schemas.microsoft.com/office/powerpoint/2010/main" val="975003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83F419AB-E8D7-4B19-A85A-0286447E0C6C}"/>
              </a:ext>
            </a:extLst>
          </p:cNvPr>
          <p:cNvSpPr>
            <a:spLocks noGrp="1"/>
          </p:cNvSpPr>
          <p:nvPr>
            <p:ph type="dt" sz="half" idx="10"/>
          </p:nvPr>
        </p:nvSpPr>
        <p:spPr/>
        <p:txBody>
          <a:bodyPr/>
          <a:lstStyle/>
          <a:p>
            <a:pPr>
              <a:defRPr/>
            </a:pPr>
            <a:fld id="{78316E63-6B33-45B1-A54C-7A0074E4EFB4}" type="datetimeFigureOut">
              <a:rPr lang="pl-PL" smtClean="0"/>
              <a:pPr>
                <a:defRPr/>
              </a:pPr>
              <a:t>28.02.2024</a:t>
            </a:fld>
            <a:endParaRPr lang="pl-PL"/>
          </a:p>
        </p:txBody>
      </p:sp>
      <p:sp>
        <p:nvSpPr>
          <p:cNvPr id="3" name="Symbol zastępczy stopki 2">
            <a:extLst>
              <a:ext uri="{FF2B5EF4-FFF2-40B4-BE49-F238E27FC236}">
                <a16:creationId xmlns:a16="http://schemas.microsoft.com/office/drawing/2014/main" id="{B05881B5-BFBD-498E-AF25-5FBBF3CEBD32}"/>
              </a:ext>
            </a:extLst>
          </p:cNvPr>
          <p:cNvSpPr>
            <a:spLocks noGrp="1"/>
          </p:cNvSpPr>
          <p:nvPr>
            <p:ph type="ftr" sz="quarter" idx="11"/>
          </p:nvPr>
        </p:nvSpPr>
        <p:spPr/>
        <p:txBody>
          <a:bodyPr/>
          <a:lstStyle/>
          <a:p>
            <a:pPr>
              <a:defRPr/>
            </a:pPr>
            <a:endParaRPr lang="pl-PL"/>
          </a:p>
        </p:txBody>
      </p:sp>
      <p:sp>
        <p:nvSpPr>
          <p:cNvPr id="4" name="Symbol zastępczy numeru slajdu 3">
            <a:extLst>
              <a:ext uri="{FF2B5EF4-FFF2-40B4-BE49-F238E27FC236}">
                <a16:creationId xmlns:a16="http://schemas.microsoft.com/office/drawing/2014/main" id="{C8C4E418-2FA9-48E3-9F36-0D13E4C983FD}"/>
              </a:ext>
            </a:extLst>
          </p:cNvPr>
          <p:cNvSpPr>
            <a:spLocks noGrp="1"/>
          </p:cNvSpPr>
          <p:nvPr>
            <p:ph type="sldNum" sz="quarter" idx="12"/>
          </p:nvPr>
        </p:nvSpPr>
        <p:spPr/>
        <p:txBody>
          <a:bodyPr/>
          <a:lstStyle/>
          <a:p>
            <a:pPr>
              <a:defRPr/>
            </a:pPr>
            <a:fld id="{B4634468-E3EC-4176-BF0E-E2245CE73312}" type="slidenum">
              <a:rPr lang="pl-PL" smtClean="0"/>
              <a:pPr>
                <a:defRPr/>
              </a:pPr>
              <a:t>‹#›</a:t>
            </a:fld>
            <a:endParaRPr lang="pl-PL"/>
          </a:p>
        </p:txBody>
      </p:sp>
    </p:spTree>
    <p:extLst>
      <p:ext uri="{BB962C8B-B14F-4D97-AF65-F5344CB8AC3E}">
        <p14:creationId xmlns:p14="http://schemas.microsoft.com/office/powerpoint/2010/main" val="945944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B3D53E-FEE9-4522-8312-502CFFFAAFCB}"/>
              </a:ext>
            </a:extLst>
          </p:cNvPr>
          <p:cNvSpPr>
            <a:spLocks noGrp="1"/>
          </p:cNvSpPr>
          <p:nvPr>
            <p:ph type="title"/>
          </p:nvPr>
        </p:nvSpPr>
        <p:spPr>
          <a:xfrm>
            <a:off x="944762" y="685800"/>
            <a:ext cx="4423767" cy="2400300"/>
          </a:xfrm>
        </p:spPr>
        <p:txBody>
          <a:bodyPr anchor="b"/>
          <a:lstStyle>
            <a:lvl1pPr>
              <a:defRPr sz="3600"/>
            </a:lvl1pPr>
          </a:lstStyle>
          <a:p>
            <a:r>
              <a:rPr lang="pl-PL"/>
              <a:t>Kliknij, aby edytować styl</a:t>
            </a:r>
          </a:p>
        </p:txBody>
      </p:sp>
      <p:sp>
        <p:nvSpPr>
          <p:cNvPr id="3" name="Symbol zastępczy zawartości 2">
            <a:extLst>
              <a:ext uri="{FF2B5EF4-FFF2-40B4-BE49-F238E27FC236}">
                <a16:creationId xmlns:a16="http://schemas.microsoft.com/office/drawing/2014/main" id="{78ADBDD1-8BA3-4033-8EAB-27D7D6090730}"/>
              </a:ext>
            </a:extLst>
          </p:cNvPr>
          <p:cNvSpPr>
            <a:spLocks noGrp="1"/>
          </p:cNvSpPr>
          <p:nvPr>
            <p:ph idx="1"/>
          </p:nvPr>
        </p:nvSpPr>
        <p:spPr>
          <a:xfrm>
            <a:off x="5831087" y="1481138"/>
            <a:ext cx="6943725" cy="7310438"/>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9C909572-4A33-43FB-9714-70023F2E4E1F}"/>
              </a:ext>
            </a:extLst>
          </p:cNvPr>
          <p:cNvSpPr>
            <a:spLocks noGrp="1"/>
          </p:cNvSpPr>
          <p:nvPr>
            <p:ph type="body" sz="half" idx="2"/>
          </p:nvPr>
        </p:nvSpPr>
        <p:spPr>
          <a:xfrm>
            <a:off x="944762" y="3086100"/>
            <a:ext cx="4423767" cy="5717382"/>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pl-PL"/>
              <a:t>Edytuj style wzorca tekstu</a:t>
            </a:r>
          </a:p>
        </p:txBody>
      </p:sp>
      <p:sp>
        <p:nvSpPr>
          <p:cNvPr id="5" name="Symbol zastępczy daty 4">
            <a:extLst>
              <a:ext uri="{FF2B5EF4-FFF2-40B4-BE49-F238E27FC236}">
                <a16:creationId xmlns:a16="http://schemas.microsoft.com/office/drawing/2014/main" id="{496F01F8-D6A4-452D-AE16-345FACD35529}"/>
              </a:ext>
            </a:extLst>
          </p:cNvPr>
          <p:cNvSpPr>
            <a:spLocks noGrp="1"/>
          </p:cNvSpPr>
          <p:nvPr>
            <p:ph type="dt" sz="half" idx="10"/>
          </p:nvPr>
        </p:nvSpPr>
        <p:spPr/>
        <p:txBody>
          <a:bodyPr/>
          <a:lstStyle/>
          <a:p>
            <a:pPr>
              <a:defRPr/>
            </a:pPr>
            <a:fld id="{87F43722-F747-404D-81BF-ADEF20A91E42}" type="datetimeFigureOut">
              <a:rPr lang="pl-PL" smtClean="0"/>
              <a:pPr>
                <a:defRPr/>
              </a:pPr>
              <a:t>28.02.2024</a:t>
            </a:fld>
            <a:endParaRPr lang="pl-PL"/>
          </a:p>
        </p:txBody>
      </p:sp>
      <p:sp>
        <p:nvSpPr>
          <p:cNvPr id="6" name="Symbol zastępczy stopki 5">
            <a:extLst>
              <a:ext uri="{FF2B5EF4-FFF2-40B4-BE49-F238E27FC236}">
                <a16:creationId xmlns:a16="http://schemas.microsoft.com/office/drawing/2014/main" id="{262EE451-4610-49A7-87DF-7DA3CE61F7F3}"/>
              </a:ext>
            </a:extLst>
          </p:cNvPr>
          <p:cNvSpPr>
            <a:spLocks noGrp="1"/>
          </p:cNvSpPr>
          <p:nvPr>
            <p:ph type="ftr" sz="quarter" idx="11"/>
          </p:nvPr>
        </p:nvSpPr>
        <p:spPr/>
        <p:txBody>
          <a:bodyPr/>
          <a:lstStyle/>
          <a:p>
            <a:pPr>
              <a:defRPr/>
            </a:pPr>
            <a:endParaRPr lang="pl-PL"/>
          </a:p>
        </p:txBody>
      </p:sp>
      <p:sp>
        <p:nvSpPr>
          <p:cNvPr id="7" name="Symbol zastępczy numeru slajdu 6">
            <a:extLst>
              <a:ext uri="{FF2B5EF4-FFF2-40B4-BE49-F238E27FC236}">
                <a16:creationId xmlns:a16="http://schemas.microsoft.com/office/drawing/2014/main" id="{087424B3-7BA5-4BB8-A57E-0EBCC8616383}"/>
              </a:ext>
            </a:extLst>
          </p:cNvPr>
          <p:cNvSpPr>
            <a:spLocks noGrp="1"/>
          </p:cNvSpPr>
          <p:nvPr>
            <p:ph type="sldNum" sz="quarter" idx="12"/>
          </p:nvPr>
        </p:nvSpPr>
        <p:spPr/>
        <p:txBody>
          <a:bodyPr/>
          <a:lstStyle/>
          <a:p>
            <a:pPr>
              <a:defRPr/>
            </a:pPr>
            <a:fld id="{61C9E985-71DF-46DA-8760-D5F732A70706}" type="slidenum">
              <a:rPr lang="pl-PL" smtClean="0"/>
              <a:pPr>
                <a:defRPr/>
              </a:pPr>
              <a:t>‹#›</a:t>
            </a:fld>
            <a:endParaRPr lang="pl-PL"/>
          </a:p>
        </p:txBody>
      </p:sp>
    </p:spTree>
    <p:extLst>
      <p:ext uri="{BB962C8B-B14F-4D97-AF65-F5344CB8AC3E}">
        <p14:creationId xmlns:p14="http://schemas.microsoft.com/office/powerpoint/2010/main" val="453345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C27C15-A89A-4E8A-AD80-5F1B5CA0CE49}"/>
              </a:ext>
            </a:extLst>
          </p:cNvPr>
          <p:cNvSpPr>
            <a:spLocks noGrp="1"/>
          </p:cNvSpPr>
          <p:nvPr>
            <p:ph type="title"/>
          </p:nvPr>
        </p:nvSpPr>
        <p:spPr>
          <a:xfrm>
            <a:off x="944762" y="685800"/>
            <a:ext cx="4423767" cy="2400300"/>
          </a:xfrm>
        </p:spPr>
        <p:txBody>
          <a:bodyPr anchor="b"/>
          <a:lstStyle>
            <a:lvl1pPr>
              <a:defRPr sz="3600"/>
            </a:lvl1pPr>
          </a:lstStyle>
          <a:p>
            <a:r>
              <a:rPr lang="pl-PL"/>
              <a:t>Kliknij, aby edytować styl</a:t>
            </a:r>
          </a:p>
        </p:txBody>
      </p:sp>
      <p:sp>
        <p:nvSpPr>
          <p:cNvPr id="3" name="Symbol zastępczy obrazu 2">
            <a:extLst>
              <a:ext uri="{FF2B5EF4-FFF2-40B4-BE49-F238E27FC236}">
                <a16:creationId xmlns:a16="http://schemas.microsoft.com/office/drawing/2014/main" id="{409418E0-0A6B-446E-BEC0-9A52325FDC73}"/>
              </a:ext>
            </a:extLst>
          </p:cNvPr>
          <p:cNvSpPr>
            <a:spLocks noGrp="1"/>
          </p:cNvSpPr>
          <p:nvPr>
            <p:ph type="pic" idx="1"/>
          </p:nvPr>
        </p:nvSpPr>
        <p:spPr>
          <a:xfrm>
            <a:off x="5831087" y="1481138"/>
            <a:ext cx="6943725" cy="7310438"/>
          </a:xfrm>
        </p:spPr>
        <p:txBody>
          <a:bodyPr/>
          <a:lstStyle>
            <a:lvl1pPr marL="0" indent="0">
              <a:buNone/>
              <a:defRPr sz="3600"/>
            </a:lvl1pPr>
            <a:lvl2pPr marL="514350" indent="0">
              <a:buNone/>
              <a:defRPr sz="3150"/>
            </a:lvl2pPr>
            <a:lvl3pPr marL="1028700" indent="0">
              <a:buNone/>
              <a:defRPr sz="2700"/>
            </a:lvl3pPr>
            <a:lvl4pPr marL="1543050" indent="0">
              <a:buNone/>
              <a:defRPr sz="2250"/>
            </a:lvl4pPr>
            <a:lvl5pPr marL="2057400" indent="0">
              <a:buNone/>
              <a:defRPr sz="2250"/>
            </a:lvl5pPr>
            <a:lvl6pPr marL="2571750" indent="0">
              <a:buNone/>
              <a:defRPr sz="2250"/>
            </a:lvl6pPr>
            <a:lvl7pPr marL="3086100" indent="0">
              <a:buNone/>
              <a:defRPr sz="2250"/>
            </a:lvl7pPr>
            <a:lvl8pPr marL="3600450" indent="0">
              <a:buNone/>
              <a:defRPr sz="2250"/>
            </a:lvl8pPr>
            <a:lvl9pPr marL="4114800" indent="0">
              <a:buNone/>
              <a:defRPr sz="2250"/>
            </a:lvl9pPr>
          </a:lstStyle>
          <a:p>
            <a:endParaRPr lang="pl-PL"/>
          </a:p>
        </p:txBody>
      </p:sp>
      <p:sp>
        <p:nvSpPr>
          <p:cNvPr id="4" name="Symbol zastępczy tekstu 3">
            <a:extLst>
              <a:ext uri="{FF2B5EF4-FFF2-40B4-BE49-F238E27FC236}">
                <a16:creationId xmlns:a16="http://schemas.microsoft.com/office/drawing/2014/main" id="{AC6BD2E9-90CA-4B1C-A2EE-05DBAE4FA10A}"/>
              </a:ext>
            </a:extLst>
          </p:cNvPr>
          <p:cNvSpPr>
            <a:spLocks noGrp="1"/>
          </p:cNvSpPr>
          <p:nvPr>
            <p:ph type="body" sz="half" idx="2"/>
          </p:nvPr>
        </p:nvSpPr>
        <p:spPr>
          <a:xfrm>
            <a:off x="944762" y="3086100"/>
            <a:ext cx="4423767" cy="5717382"/>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pl-PL"/>
              <a:t>Edytuj style wzorca tekstu</a:t>
            </a:r>
          </a:p>
        </p:txBody>
      </p:sp>
      <p:sp>
        <p:nvSpPr>
          <p:cNvPr id="5" name="Symbol zastępczy daty 4">
            <a:extLst>
              <a:ext uri="{FF2B5EF4-FFF2-40B4-BE49-F238E27FC236}">
                <a16:creationId xmlns:a16="http://schemas.microsoft.com/office/drawing/2014/main" id="{B4E8F6E3-6F97-43D4-813F-29388509638B}"/>
              </a:ext>
            </a:extLst>
          </p:cNvPr>
          <p:cNvSpPr>
            <a:spLocks noGrp="1"/>
          </p:cNvSpPr>
          <p:nvPr>
            <p:ph type="dt" sz="half" idx="10"/>
          </p:nvPr>
        </p:nvSpPr>
        <p:spPr/>
        <p:txBody>
          <a:bodyPr/>
          <a:lstStyle/>
          <a:p>
            <a:pPr>
              <a:defRPr/>
            </a:pPr>
            <a:fld id="{B5594237-5359-4E2C-905D-E009E8AF8970}" type="datetimeFigureOut">
              <a:rPr lang="pl-PL" smtClean="0"/>
              <a:pPr>
                <a:defRPr/>
              </a:pPr>
              <a:t>28.02.2024</a:t>
            </a:fld>
            <a:endParaRPr lang="pl-PL"/>
          </a:p>
        </p:txBody>
      </p:sp>
      <p:sp>
        <p:nvSpPr>
          <p:cNvPr id="6" name="Symbol zastępczy stopki 5">
            <a:extLst>
              <a:ext uri="{FF2B5EF4-FFF2-40B4-BE49-F238E27FC236}">
                <a16:creationId xmlns:a16="http://schemas.microsoft.com/office/drawing/2014/main" id="{A0DA8DA9-044A-4BF9-BA4E-837E068BDE5C}"/>
              </a:ext>
            </a:extLst>
          </p:cNvPr>
          <p:cNvSpPr>
            <a:spLocks noGrp="1"/>
          </p:cNvSpPr>
          <p:nvPr>
            <p:ph type="ftr" sz="quarter" idx="11"/>
          </p:nvPr>
        </p:nvSpPr>
        <p:spPr/>
        <p:txBody>
          <a:bodyPr/>
          <a:lstStyle/>
          <a:p>
            <a:pPr>
              <a:defRPr/>
            </a:pPr>
            <a:endParaRPr lang="pl-PL"/>
          </a:p>
        </p:txBody>
      </p:sp>
      <p:sp>
        <p:nvSpPr>
          <p:cNvPr id="7" name="Symbol zastępczy numeru slajdu 6">
            <a:extLst>
              <a:ext uri="{FF2B5EF4-FFF2-40B4-BE49-F238E27FC236}">
                <a16:creationId xmlns:a16="http://schemas.microsoft.com/office/drawing/2014/main" id="{8682356E-9551-414D-BE00-CD2DF388A1F8}"/>
              </a:ext>
            </a:extLst>
          </p:cNvPr>
          <p:cNvSpPr>
            <a:spLocks noGrp="1"/>
          </p:cNvSpPr>
          <p:nvPr>
            <p:ph type="sldNum" sz="quarter" idx="12"/>
          </p:nvPr>
        </p:nvSpPr>
        <p:spPr/>
        <p:txBody>
          <a:bodyPr/>
          <a:lstStyle/>
          <a:p>
            <a:pPr>
              <a:defRPr/>
            </a:pPr>
            <a:fld id="{D3FE109E-5662-4A5F-8F4B-A6D4F24120A3}" type="slidenum">
              <a:rPr lang="pl-PL" smtClean="0"/>
              <a:pPr>
                <a:defRPr/>
              </a:pPr>
              <a:t>‹#›</a:t>
            </a:fld>
            <a:endParaRPr lang="pl-PL"/>
          </a:p>
        </p:txBody>
      </p:sp>
    </p:spTree>
    <p:extLst>
      <p:ext uri="{BB962C8B-B14F-4D97-AF65-F5344CB8AC3E}">
        <p14:creationId xmlns:p14="http://schemas.microsoft.com/office/powerpoint/2010/main" val="262842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4173A4F6-7FBF-4DCD-858E-8CB231F94984}"/>
              </a:ext>
            </a:extLst>
          </p:cNvPr>
          <p:cNvSpPr>
            <a:spLocks noGrp="1"/>
          </p:cNvSpPr>
          <p:nvPr>
            <p:ph type="title"/>
          </p:nvPr>
        </p:nvSpPr>
        <p:spPr>
          <a:xfrm>
            <a:off x="942975" y="547688"/>
            <a:ext cx="11830050" cy="1988345"/>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AA6D5640-FE64-4485-8065-2A26F820EC4F}"/>
              </a:ext>
            </a:extLst>
          </p:cNvPr>
          <p:cNvSpPr>
            <a:spLocks noGrp="1"/>
          </p:cNvSpPr>
          <p:nvPr>
            <p:ph type="body" idx="1"/>
          </p:nvPr>
        </p:nvSpPr>
        <p:spPr>
          <a:xfrm>
            <a:off x="942975" y="2738438"/>
            <a:ext cx="11830050" cy="6527007"/>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E0179A0-3C77-4B75-88F2-4793E8AD1826}"/>
              </a:ext>
            </a:extLst>
          </p:cNvPr>
          <p:cNvSpPr>
            <a:spLocks noGrp="1"/>
          </p:cNvSpPr>
          <p:nvPr>
            <p:ph type="dt" sz="half" idx="2"/>
          </p:nvPr>
        </p:nvSpPr>
        <p:spPr>
          <a:xfrm>
            <a:off x="942975" y="9534526"/>
            <a:ext cx="3086100" cy="547688"/>
          </a:xfrm>
          <a:prstGeom prst="rect">
            <a:avLst/>
          </a:prstGeom>
        </p:spPr>
        <p:txBody>
          <a:bodyPr vert="horz" lIns="91440" tIns="45720" rIns="91440" bIns="45720" rtlCol="0" anchor="ctr"/>
          <a:lstStyle>
            <a:lvl1pPr algn="l">
              <a:defRPr sz="1350">
                <a:solidFill>
                  <a:schemeClr val="tx1">
                    <a:tint val="75000"/>
                  </a:schemeClr>
                </a:solidFill>
              </a:defRPr>
            </a:lvl1pPr>
          </a:lstStyle>
          <a:p>
            <a:pPr>
              <a:defRPr/>
            </a:pPr>
            <a:fld id="{026A826B-E0D1-4C0A-A679-25723337CCA3}" type="datetimeFigureOut">
              <a:rPr lang="pl-PL" smtClean="0"/>
              <a:pPr>
                <a:defRPr/>
              </a:pPr>
              <a:t>28.02.2024</a:t>
            </a:fld>
            <a:endParaRPr lang="pl-PL"/>
          </a:p>
        </p:txBody>
      </p:sp>
      <p:sp>
        <p:nvSpPr>
          <p:cNvPr id="5" name="Symbol zastępczy stopki 4">
            <a:extLst>
              <a:ext uri="{FF2B5EF4-FFF2-40B4-BE49-F238E27FC236}">
                <a16:creationId xmlns:a16="http://schemas.microsoft.com/office/drawing/2014/main" id="{533BD656-F3F7-4578-84BE-720A4BB58C8D}"/>
              </a:ext>
            </a:extLst>
          </p:cNvPr>
          <p:cNvSpPr>
            <a:spLocks noGrp="1"/>
          </p:cNvSpPr>
          <p:nvPr>
            <p:ph type="ftr" sz="quarter" idx="3"/>
          </p:nvPr>
        </p:nvSpPr>
        <p:spPr>
          <a:xfrm>
            <a:off x="4543425" y="9534526"/>
            <a:ext cx="4629150" cy="547688"/>
          </a:xfrm>
          <a:prstGeom prst="rect">
            <a:avLst/>
          </a:prstGeom>
        </p:spPr>
        <p:txBody>
          <a:bodyPr vert="horz" lIns="91440" tIns="45720" rIns="91440" bIns="45720" rtlCol="0" anchor="ctr"/>
          <a:lstStyle>
            <a:lvl1pPr algn="ctr">
              <a:defRPr sz="1350">
                <a:solidFill>
                  <a:schemeClr val="tx1">
                    <a:tint val="75000"/>
                  </a:schemeClr>
                </a:solidFill>
              </a:defRPr>
            </a:lvl1pPr>
          </a:lstStyle>
          <a:p>
            <a:pPr>
              <a:defRPr/>
            </a:pPr>
            <a:endParaRPr lang="pl-PL"/>
          </a:p>
        </p:txBody>
      </p:sp>
      <p:sp>
        <p:nvSpPr>
          <p:cNvPr id="6" name="Symbol zastępczy numeru slajdu 5">
            <a:extLst>
              <a:ext uri="{FF2B5EF4-FFF2-40B4-BE49-F238E27FC236}">
                <a16:creationId xmlns:a16="http://schemas.microsoft.com/office/drawing/2014/main" id="{16F309C6-F879-4579-BAF4-5244FE1784A6}"/>
              </a:ext>
            </a:extLst>
          </p:cNvPr>
          <p:cNvSpPr>
            <a:spLocks noGrp="1"/>
          </p:cNvSpPr>
          <p:nvPr>
            <p:ph type="sldNum" sz="quarter" idx="4"/>
          </p:nvPr>
        </p:nvSpPr>
        <p:spPr>
          <a:xfrm>
            <a:off x="9686925" y="9534526"/>
            <a:ext cx="3086100" cy="547688"/>
          </a:xfrm>
          <a:prstGeom prst="rect">
            <a:avLst/>
          </a:prstGeom>
        </p:spPr>
        <p:txBody>
          <a:bodyPr vert="horz" lIns="91440" tIns="45720" rIns="91440" bIns="45720" rtlCol="0" anchor="ctr"/>
          <a:lstStyle>
            <a:lvl1pPr algn="r">
              <a:defRPr sz="1350">
                <a:solidFill>
                  <a:schemeClr val="tx1">
                    <a:tint val="75000"/>
                  </a:schemeClr>
                </a:solidFill>
              </a:defRPr>
            </a:lvl1pPr>
          </a:lstStyle>
          <a:p>
            <a:pPr>
              <a:defRPr/>
            </a:pPr>
            <a:fld id="{50017ACB-93C3-45DD-9ACA-35ED59D277D8}" type="slidenum">
              <a:rPr lang="pl-PL" smtClean="0"/>
              <a:pPr>
                <a:defRPr/>
              </a:pPr>
              <a:t>‹#›</a:t>
            </a:fld>
            <a:endParaRPr lang="pl-PL"/>
          </a:p>
        </p:txBody>
      </p:sp>
      <p:pic>
        <p:nvPicPr>
          <p:cNvPr id="7" name="Obraz 6">
            <a:extLst>
              <a:ext uri="{FF2B5EF4-FFF2-40B4-BE49-F238E27FC236}">
                <a16:creationId xmlns:a16="http://schemas.microsoft.com/office/drawing/2014/main" id="{4C9F63C6-B4BE-4153-8351-BCD4C5E986B6}"/>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13716000" cy="10287000"/>
          </a:xfrm>
          <a:prstGeom prst="rect">
            <a:avLst/>
          </a:prstGeom>
        </p:spPr>
      </p:pic>
    </p:spTree>
    <p:extLst>
      <p:ext uri="{BB962C8B-B14F-4D97-AF65-F5344CB8AC3E}">
        <p14:creationId xmlns:p14="http://schemas.microsoft.com/office/powerpoint/2010/main" val="3345369065"/>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7" r:id="rId12"/>
    <p:sldLayoutId id="2147483740" r:id="rId13"/>
  </p:sldLayoutIdLst>
  <p:txStyles>
    <p:titleStyle>
      <a:lvl1pPr algn="l" defTabSz="1028700" rtl="0" eaLnBrk="1" latinLnBrk="0" hangingPunct="1">
        <a:lnSpc>
          <a:spcPct val="90000"/>
        </a:lnSpc>
        <a:spcBef>
          <a:spcPct val="0"/>
        </a:spcBef>
        <a:buNone/>
        <a:defRPr sz="4950" kern="1200">
          <a:solidFill>
            <a:schemeClr val="tx1"/>
          </a:solidFill>
          <a:latin typeface="+mj-lt"/>
          <a:ea typeface="+mj-ea"/>
          <a:cs typeface="+mj-cs"/>
        </a:defRPr>
      </a:lvl1pPr>
    </p:titleStyle>
    <p:bodyStyle>
      <a:lvl1pPr marL="257175" indent="-257175" algn="l" defTabSz="1028700"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pl-PL"/>
      </a:defPPr>
      <a:lvl1pPr marL="0" algn="l" defTabSz="1028700" rtl="0" eaLnBrk="1" latinLnBrk="0" hangingPunct="1">
        <a:defRPr sz="2025" kern="1200">
          <a:solidFill>
            <a:schemeClr val="tx1"/>
          </a:solidFill>
          <a:latin typeface="+mn-lt"/>
          <a:ea typeface="+mn-ea"/>
          <a:cs typeface="+mn-cs"/>
        </a:defRPr>
      </a:lvl1pPr>
      <a:lvl2pPr marL="514350" algn="l" defTabSz="1028700" rtl="0" eaLnBrk="1" latinLnBrk="0" hangingPunct="1">
        <a:defRPr sz="2025" kern="1200">
          <a:solidFill>
            <a:schemeClr val="tx1"/>
          </a:solidFill>
          <a:latin typeface="+mn-lt"/>
          <a:ea typeface="+mn-ea"/>
          <a:cs typeface="+mn-cs"/>
        </a:defRPr>
      </a:lvl2pPr>
      <a:lvl3pPr marL="1028700" algn="l" defTabSz="1028700" rtl="0" eaLnBrk="1" latinLnBrk="0" hangingPunct="1">
        <a:defRPr sz="2025" kern="1200">
          <a:solidFill>
            <a:schemeClr val="tx1"/>
          </a:solidFill>
          <a:latin typeface="+mn-lt"/>
          <a:ea typeface="+mn-ea"/>
          <a:cs typeface="+mn-cs"/>
        </a:defRPr>
      </a:lvl3pPr>
      <a:lvl4pPr marL="1543050" algn="l" defTabSz="1028700" rtl="0" eaLnBrk="1" latinLnBrk="0" hangingPunct="1">
        <a:defRPr sz="2025" kern="1200">
          <a:solidFill>
            <a:schemeClr val="tx1"/>
          </a:solidFill>
          <a:latin typeface="+mn-lt"/>
          <a:ea typeface="+mn-ea"/>
          <a:cs typeface="+mn-cs"/>
        </a:defRPr>
      </a:lvl4pPr>
      <a:lvl5pPr marL="2057400" algn="l" defTabSz="1028700" rtl="0" eaLnBrk="1" latinLnBrk="0" hangingPunct="1">
        <a:defRPr sz="2025" kern="1200">
          <a:solidFill>
            <a:schemeClr val="tx1"/>
          </a:solidFill>
          <a:latin typeface="+mn-lt"/>
          <a:ea typeface="+mn-ea"/>
          <a:cs typeface="+mn-cs"/>
        </a:defRPr>
      </a:lvl5pPr>
      <a:lvl6pPr marL="2571750" algn="l" defTabSz="1028700" rtl="0" eaLnBrk="1" latinLnBrk="0" hangingPunct="1">
        <a:defRPr sz="2025" kern="1200">
          <a:solidFill>
            <a:schemeClr val="tx1"/>
          </a:solidFill>
          <a:latin typeface="+mn-lt"/>
          <a:ea typeface="+mn-ea"/>
          <a:cs typeface="+mn-cs"/>
        </a:defRPr>
      </a:lvl6pPr>
      <a:lvl7pPr marL="3086100" algn="l" defTabSz="1028700" rtl="0" eaLnBrk="1" latinLnBrk="0" hangingPunct="1">
        <a:defRPr sz="2025" kern="1200">
          <a:solidFill>
            <a:schemeClr val="tx1"/>
          </a:solidFill>
          <a:latin typeface="+mn-lt"/>
          <a:ea typeface="+mn-ea"/>
          <a:cs typeface="+mn-cs"/>
        </a:defRPr>
      </a:lvl7pPr>
      <a:lvl8pPr marL="3600450" algn="l" defTabSz="1028700" rtl="0" eaLnBrk="1" latinLnBrk="0" hangingPunct="1">
        <a:defRPr sz="2025" kern="1200">
          <a:solidFill>
            <a:schemeClr val="tx1"/>
          </a:solidFill>
          <a:latin typeface="+mn-lt"/>
          <a:ea typeface="+mn-ea"/>
          <a:cs typeface="+mn-cs"/>
        </a:defRPr>
      </a:lvl8pPr>
      <a:lvl9pPr marL="4114800" algn="l" defTabSz="1028700"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m.zabiegala@kuratorium.katowice.p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prawo.vulcan.edu.pl/przegdok.asp?qdatprz=27-02-2024&amp;qplikid=3193#P3193A201" TargetMode="External"/><Relationship Id="rId3" Type="http://schemas.openxmlformats.org/officeDocument/2006/relationships/hyperlink" Target="https://www.prawo.vulcan.edu.pl/przegdok.asp?qdatprz=27-02-2024&amp;qplikid=4186#P4186A7" TargetMode="External"/><Relationship Id="rId7" Type="http://schemas.openxmlformats.org/officeDocument/2006/relationships/hyperlink" Target="https://www.prawo.vulcan.edu.pl/przegdok.asp?qdatprz=27-02-2024&amp;qplikid=3193#P3193A182" TargetMode="External"/><Relationship Id="rId2" Type="http://schemas.openxmlformats.org/officeDocument/2006/relationships/hyperlink" Target="https://www.prawo.vulcan.edu.pl/przegdok.asp?qdatprz=27-02-2024&amp;qplikid=4476#P4476A21" TargetMode="External"/><Relationship Id="rId1" Type="http://schemas.openxmlformats.org/officeDocument/2006/relationships/slideLayout" Target="../slideLayouts/slideLayout2.xml"/><Relationship Id="rId6" Type="http://schemas.openxmlformats.org/officeDocument/2006/relationships/hyperlink" Target="https://www.prawo.vulcan.edu.pl/przegdok.asp?qdatprz=27-02-2024&amp;qplikid=3193#P3193A144" TargetMode="External"/><Relationship Id="rId5" Type="http://schemas.openxmlformats.org/officeDocument/2006/relationships/hyperlink" Target="https://www.prawo.vulcan.edu.pl/przegdok.asp?qdatprz=27-02-2024&amp;qplikid=4476#P4476A25" TargetMode="External"/><Relationship Id="rId4" Type="http://schemas.openxmlformats.org/officeDocument/2006/relationships/hyperlink" Target="https://www.prawo.vulcan.edu.pl/przegdok.asp?qdatprz=27-02-2024&amp;qplikid=4476#P4476A23" TargetMode="External"/><Relationship Id="rId9" Type="http://schemas.openxmlformats.org/officeDocument/2006/relationships/hyperlink" Target="https://www.prawo.vulcan.edu.pl/przegdok.asp?qdatprz=27-02-2024&amp;qplikid=3193#P3193A21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br>
              <a:rPr lang="pl-PL" sz="4400" b="1" dirty="0">
                <a:solidFill>
                  <a:srgbClr val="0070C0"/>
                </a:solidFill>
              </a:rPr>
            </a:br>
            <a:br>
              <a:rPr lang="pl-PL" sz="4400" dirty="0"/>
            </a:br>
            <a:endParaRPr lang="pl-PL" sz="4400" b="1" dirty="0">
              <a:solidFill>
                <a:srgbClr val="0070C0"/>
              </a:solidFill>
            </a:endParaRPr>
          </a:p>
        </p:txBody>
      </p:sp>
      <p:sp>
        <p:nvSpPr>
          <p:cNvPr id="3" name="Podtytuł 2"/>
          <p:cNvSpPr>
            <a:spLocks noGrp="1"/>
          </p:cNvSpPr>
          <p:nvPr>
            <p:ph type="subTitle" idx="1"/>
          </p:nvPr>
        </p:nvSpPr>
        <p:spPr>
          <a:xfrm>
            <a:off x="516835" y="2458720"/>
            <a:ext cx="12655826" cy="7109350"/>
          </a:xfrm>
        </p:spPr>
        <p:txBody>
          <a:bodyPr>
            <a:normAutofit/>
          </a:bodyPr>
          <a:lstStyle/>
          <a:p>
            <a:r>
              <a:rPr lang="pl-PL" sz="5400" b="1" dirty="0">
                <a:solidFill>
                  <a:schemeClr val="accent1">
                    <a:lumMod val="50000"/>
                  </a:schemeClr>
                </a:solidFill>
                <a:latin typeface="Times New Roman" panose="02020603050405020304" pitchFamily="18" charset="0"/>
                <a:cs typeface="Times New Roman" panose="02020603050405020304" pitchFamily="18" charset="0"/>
              </a:rPr>
              <a:t> </a:t>
            </a:r>
          </a:p>
          <a:p>
            <a:r>
              <a:rPr lang="pl-PL" sz="5400" b="1" i="1" dirty="0">
                <a:solidFill>
                  <a:schemeClr val="accent1">
                    <a:lumMod val="50000"/>
                  </a:schemeClr>
                </a:solidFill>
                <a:latin typeface="Times New Roman" panose="02020603050405020304" pitchFamily="18" charset="0"/>
                <a:cs typeface="Times New Roman" panose="02020603050405020304" pitchFamily="18" charset="0"/>
              </a:rPr>
              <a:t>Ogólne zasady przyjęcia do szkoły i edukacji uczniów cudzoziemskich, </a:t>
            </a:r>
          </a:p>
          <a:p>
            <a:r>
              <a:rPr lang="pl-PL" sz="5400" b="1" i="1" dirty="0">
                <a:solidFill>
                  <a:schemeClr val="accent1">
                    <a:lumMod val="50000"/>
                  </a:schemeClr>
                </a:solidFill>
                <a:latin typeface="Times New Roman" panose="02020603050405020304" pitchFamily="18" charset="0"/>
                <a:cs typeface="Times New Roman" panose="02020603050405020304" pitchFamily="18" charset="0"/>
              </a:rPr>
              <a:t>w tym uchodźców z Ukrainy</a:t>
            </a:r>
            <a:endParaRPr lang="pl-PL" sz="5400" b="1" dirty="0">
              <a:solidFill>
                <a:schemeClr val="accent1">
                  <a:lumMod val="50000"/>
                </a:schemeClr>
              </a:solidFill>
              <a:latin typeface="Times New Roman" panose="02020603050405020304" pitchFamily="18" charset="0"/>
              <a:cs typeface="Times New Roman" panose="02020603050405020304" pitchFamily="18" charset="0"/>
            </a:endParaRPr>
          </a:p>
          <a:p>
            <a:r>
              <a:rPr lang="pl-PL" dirty="0"/>
              <a:t> </a:t>
            </a:r>
          </a:p>
          <a:p>
            <a:endParaRPr lang="pl-PL" dirty="0">
              <a:solidFill>
                <a:schemeClr val="accent1">
                  <a:lumMod val="50000"/>
                </a:schemeClr>
              </a:solidFill>
              <a:latin typeface="Times New Roman" panose="02020603050405020304" pitchFamily="18" charset="0"/>
              <a:cs typeface="Times New Roman" panose="02020603050405020304" pitchFamily="18" charset="0"/>
            </a:endParaRPr>
          </a:p>
          <a:p>
            <a:endParaRPr lang="pl-PL" dirty="0">
              <a:solidFill>
                <a:schemeClr val="accent1">
                  <a:lumMod val="50000"/>
                </a:schemeClr>
              </a:solidFill>
              <a:latin typeface="Times New Roman" panose="02020603050405020304" pitchFamily="18" charset="0"/>
              <a:cs typeface="Times New Roman" panose="02020603050405020304" pitchFamily="18" charset="0"/>
            </a:endParaRPr>
          </a:p>
          <a:p>
            <a:endParaRPr lang="pl-PL" sz="5400" b="1" dirty="0">
              <a:solidFill>
                <a:schemeClr val="accent1">
                  <a:lumMod val="50000"/>
                </a:schemeClr>
              </a:solidFill>
              <a:latin typeface="Times New Roman" pitchFamily="18" charset="0"/>
              <a:cs typeface="Times New Roman" pitchFamily="18" charset="0"/>
            </a:endParaRPr>
          </a:p>
          <a:p>
            <a:r>
              <a:rPr lang="pl-PL" sz="3200" b="1" dirty="0">
                <a:solidFill>
                  <a:schemeClr val="accent1">
                    <a:lumMod val="50000"/>
                  </a:schemeClr>
                </a:solidFill>
                <a:latin typeface="Times New Roman" pitchFamily="18" charset="0"/>
                <a:cs typeface="Times New Roman" pitchFamily="18" charset="0"/>
              </a:rPr>
              <a:t>Stan prawny na dzień 28 lutego 2024 r.</a:t>
            </a:r>
          </a:p>
          <a:p>
            <a:endParaRPr lang="pl-PL" b="1" dirty="0">
              <a:solidFill>
                <a:srgbClr val="0070C0"/>
              </a:solidFill>
            </a:endParaRPr>
          </a:p>
          <a:p>
            <a:endParaRPr lang="pl-PL" b="1" dirty="0">
              <a:solidFill>
                <a:srgbClr val="0070C0"/>
              </a:solidFill>
            </a:endParaRPr>
          </a:p>
          <a:p>
            <a:endParaRPr lang="pl-PL" b="1" dirty="0">
              <a:solidFill>
                <a:srgbClr val="0070C0"/>
              </a:solidFill>
            </a:endParaRPr>
          </a:p>
        </p:txBody>
      </p:sp>
      <p:sp>
        <p:nvSpPr>
          <p:cNvPr id="5" name="Prostokąt 4"/>
          <p:cNvSpPr/>
          <p:nvPr/>
        </p:nvSpPr>
        <p:spPr>
          <a:xfrm>
            <a:off x="1226916" y="214009"/>
            <a:ext cx="11827603" cy="1311128"/>
          </a:xfrm>
          <a:prstGeom prst="rect">
            <a:avLst/>
          </a:prstGeom>
        </p:spPr>
        <p:txBody>
          <a:bodyPr wrap="square">
            <a:spAutoFit/>
          </a:bodyPr>
          <a:lstStyle/>
          <a:p>
            <a:pPr lvl="0" defTabSz="1371600">
              <a:lnSpc>
                <a:spcPct val="90000"/>
              </a:lnSpc>
              <a:spcBef>
                <a:spcPct val="0"/>
              </a:spcBef>
            </a:pPr>
            <a:r>
              <a:rPr lang="pl-PL" sz="4400" b="1" dirty="0">
                <a:solidFill>
                  <a:schemeClr val="accent1">
                    <a:lumMod val="50000"/>
                  </a:schemeClr>
                </a:solidFill>
                <a:latin typeface="Calibri Light" panose="020F0302020204030204"/>
                <a:ea typeface="+mj-ea"/>
                <a:cs typeface="+mj-cs"/>
              </a:rPr>
              <a:t>Kuratorium Oświaty </a:t>
            </a:r>
            <a:br>
              <a:rPr lang="pl-PL" sz="4400" b="1" dirty="0">
                <a:solidFill>
                  <a:schemeClr val="accent1">
                    <a:lumMod val="50000"/>
                  </a:schemeClr>
                </a:solidFill>
                <a:latin typeface="Calibri Light" panose="020F0302020204030204"/>
                <a:ea typeface="+mj-ea"/>
                <a:cs typeface="+mj-cs"/>
              </a:rPr>
            </a:br>
            <a:r>
              <a:rPr lang="pl-PL" sz="4400" b="1" dirty="0">
                <a:solidFill>
                  <a:schemeClr val="accent1">
                    <a:lumMod val="50000"/>
                  </a:schemeClr>
                </a:solidFill>
                <a:latin typeface="Calibri Light" panose="020F0302020204030204"/>
                <a:ea typeface="+mj-ea"/>
                <a:cs typeface="+mj-cs"/>
              </a:rPr>
              <a:t>w Katowicach </a:t>
            </a:r>
            <a:r>
              <a:rPr lang="pl-PL" sz="4000" b="1" dirty="0">
                <a:solidFill>
                  <a:schemeClr val="accent1">
                    <a:lumMod val="50000"/>
                  </a:schemeClr>
                </a:solidFill>
                <a:latin typeface="Calibri Light" panose="020F0302020204030204"/>
                <a:ea typeface="+mj-ea"/>
                <a:cs typeface="+mj-cs"/>
              </a:rPr>
              <a:t> </a:t>
            </a:r>
            <a:endParaRPr lang="pl-PL" sz="4400" b="1" dirty="0">
              <a:solidFill>
                <a:schemeClr val="accent1">
                  <a:lumMod val="50000"/>
                </a:schemeClr>
              </a:solidFill>
              <a:latin typeface="Calibri Light" panose="020F0302020204030204"/>
              <a:ea typeface="+mj-ea"/>
              <a:cs typeface="+mj-cs"/>
            </a:endParaRPr>
          </a:p>
        </p:txBody>
      </p:sp>
    </p:spTree>
    <p:extLst>
      <p:ext uri="{BB962C8B-B14F-4D97-AF65-F5344CB8AC3E}">
        <p14:creationId xmlns:p14="http://schemas.microsoft.com/office/powerpoint/2010/main" val="1849038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457200" y="393540"/>
            <a:ext cx="12593913" cy="9595412"/>
          </a:xfrm>
          <a:prstGeom prst="rect">
            <a:avLst/>
          </a:prstGeom>
          <a:noFill/>
        </p:spPr>
        <p:txBody>
          <a:bodyPr lIns="0" tIns="0" rIns="0" bIns="0">
            <a:noAutofit/>
          </a:bodyPr>
          <a:lstStyle/>
          <a:p>
            <a:r>
              <a:rPr lang="pl-PL" sz="3200" b="1" dirty="0">
                <a:latin typeface="Times New Roman" panose="02020603050405020304" pitchFamily="18" charset="0"/>
                <a:cs typeface="Times New Roman" panose="02020603050405020304" pitchFamily="18" charset="0"/>
              </a:rPr>
              <a:t>Ukończenie klasy VIII dla uczniów uchodźców z Ukrainy</a:t>
            </a:r>
          </a:p>
          <a:p>
            <a:endParaRPr lang="pl-PL" sz="2800" dirty="0">
              <a:latin typeface="Times New Roman" panose="02020603050405020304" pitchFamily="18" charset="0"/>
              <a:cs typeface="Times New Roman" panose="02020603050405020304" pitchFamily="18" charset="0"/>
            </a:endParaRPr>
          </a:p>
          <a:p>
            <a:r>
              <a:rPr lang="pl-PL" sz="2800" dirty="0">
                <a:latin typeface="Times New Roman" panose="02020603050405020304" pitchFamily="18" charset="0"/>
                <a:cs typeface="Times New Roman" panose="02020603050405020304" pitchFamily="18" charset="0"/>
              </a:rPr>
              <a:t>§ 6e. 1. W roku szkolnym 2023/2024 uczeń będący obywatelem Ukrainy, o którym mowa w § 1, kończy szkołę podstawową, jeżeli spełnił warunki, o których mowa w § 6d ust. 1 pkt 1 i 2.</a:t>
            </a:r>
          </a:p>
          <a:p>
            <a:r>
              <a:rPr lang="pl-PL" sz="2800" dirty="0">
                <a:latin typeface="Times New Roman" panose="02020603050405020304" pitchFamily="18" charset="0"/>
                <a:cs typeface="Times New Roman" panose="02020603050405020304" pitchFamily="18" charset="0"/>
              </a:rPr>
              <a:t>2. Do ucznia, o którym mowa w ust. 1, przepis § 6d ust. 2 stosuje się.</a:t>
            </a:r>
          </a:p>
          <a:p>
            <a:r>
              <a:rPr lang="pl-PL" sz="2800" dirty="0">
                <a:latin typeface="Times New Roman" panose="02020603050405020304" pitchFamily="18" charset="0"/>
                <a:cs typeface="Times New Roman" panose="02020603050405020304" pitchFamily="18" charset="0"/>
              </a:rPr>
              <a:t>3. W przypadku ucznia, o którym mowa w ust. 1, który w roku szkolnym 2022/2023 otrzymał promocję do klasy VIII, w arkuszu ocen oraz na świadectwie ukończenia szkoły podstawowej w miejscu przeznaczonym na wpisanie ocen z obowiązkowych zajęć edukacyjnych: przyroda i technika wstawia się poziomą kreskę.</a:t>
            </a:r>
          </a:p>
          <a:p>
            <a:r>
              <a:rPr lang="pl-PL" sz="2800" dirty="0">
                <a:latin typeface="Times New Roman" panose="02020603050405020304" pitchFamily="18" charset="0"/>
                <a:cs typeface="Times New Roman" panose="02020603050405020304" pitchFamily="18" charset="0"/>
              </a:rPr>
              <a:t>4. W przypadku ucznia, o którym mowa w ust. 1, który w roku szkolnym 2021/2022 otrzymał promocję do klasy VII, a następnie w roku szkolnym 2022/2023 otrzymał promocję do klasy VIII, w arkuszu ocen oraz na świadectwie ukończenia szkoły podstawowej w miejscu przeznaczonym na wpisanie oceny z obowiązkowych zajęć edukacyjnych: przyroda wstawia się poziomą kreskę.</a:t>
            </a:r>
          </a:p>
          <a:p>
            <a:r>
              <a:rPr lang="pl-PL" sz="2800" dirty="0">
                <a:latin typeface="Times New Roman" panose="02020603050405020304" pitchFamily="18" charset="0"/>
                <a:cs typeface="Times New Roman" panose="02020603050405020304" pitchFamily="18" charset="0"/>
              </a:rPr>
              <a:t>5. Uczeń szkoły podstawowej, który w roku szkolnym 2023/2024 nie spełnił warunków, o których mowa w § 6d ust. 1 pkt 1 i 2, powtarza klasę VIII szkoły podstawowej i przystępuje w roku szkolnym, w którym powtarza tę klasę, do egzaminu ósmoklasisty.</a:t>
            </a:r>
            <a:r>
              <a:rPr lang="de" sz="2800" dirty="0">
                <a:latin typeface="Times New Roman" panose="02020603050405020304" pitchFamily="18" charset="0"/>
                <a:cs typeface="Times New Roman" panose="02020603050405020304" pitchFamily="18" charset="0"/>
              </a:rPr>
              <a:t> </a:t>
            </a:r>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a:p>
            <a:r>
              <a:rPr lang="de" sz="2000" dirty="0">
                <a:latin typeface="Times New Roman" panose="02020603050405020304" pitchFamily="18" charset="0"/>
                <a:cs typeface="Times New Roman" panose="02020603050405020304" pitchFamily="18" charset="0"/>
              </a:rPr>
              <a:t>Rozp</a:t>
            </a:r>
            <a:r>
              <a:rPr lang="pl-PL" sz="2000" dirty="0" err="1">
                <a:latin typeface="Times New Roman" panose="02020603050405020304" pitchFamily="18" charset="0"/>
                <a:cs typeface="Times New Roman" panose="02020603050405020304" pitchFamily="18" charset="0"/>
              </a:rPr>
              <a:t>orządzenie</a:t>
            </a:r>
            <a:r>
              <a:rPr lang="de" sz="2000" dirty="0">
                <a:latin typeface="Times New Roman" panose="02020603050405020304" pitchFamily="18" charset="0"/>
                <a:cs typeface="Times New Roman" panose="02020603050405020304" pitchFamily="18" charset="0"/>
              </a:rPr>
              <a:t> MEiN z 21 marca 2022 r. w sprawie organizacji kszta</a:t>
            </a:r>
            <a:r>
              <a:rPr lang="pl-PL" sz="2000" dirty="0">
                <a:latin typeface="Times New Roman" panose="02020603050405020304" pitchFamily="18" charset="0"/>
                <a:cs typeface="Times New Roman" panose="02020603050405020304" pitchFamily="18" charset="0"/>
              </a:rPr>
              <a:t>ł</a:t>
            </a:r>
            <a:r>
              <a:rPr lang="de" sz="2000" dirty="0">
                <a:latin typeface="Times New Roman" panose="02020603050405020304" pitchFamily="18" charset="0"/>
                <a:cs typeface="Times New Roman" panose="02020603050405020304" pitchFamily="18" charset="0"/>
              </a:rPr>
              <a:t>cenia,</a:t>
            </a:r>
            <a:r>
              <a:rPr lang="pl-PL" sz="2000" dirty="0">
                <a:latin typeface="Times New Roman" panose="02020603050405020304" pitchFamily="18" charset="0"/>
                <a:cs typeface="Times New Roman" panose="02020603050405020304" pitchFamily="18" charset="0"/>
              </a:rPr>
              <a:t> </a:t>
            </a:r>
            <a:r>
              <a:rPr lang="de" sz="2000" dirty="0">
                <a:latin typeface="Times New Roman" panose="02020603050405020304" pitchFamily="18" charset="0"/>
                <a:cs typeface="Times New Roman" panose="02020603050405020304" pitchFamily="18" charset="0"/>
              </a:rPr>
              <a:t>wychowania i opieki dzieci i m</a:t>
            </a:r>
            <a:r>
              <a:rPr lang="pl-PL" sz="2000" dirty="0">
                <a:latin typeface="Times New Roman" panose="02020603050405020304" pitchFamily="18" charset="0"/>
                <a:cs typeface="Times New Roman" panose="02020603050405020304" pitchFamily="18" charset="0"/>
              </a:rPr>
              <a:t>ł</a:t>
            </a:r>
            <a:r>
              <a:rPr lang="de" sz="2000" dirty="0">
                <a:latin typeface="Times New Roman" panose="02020603050405020304" pitchFamily="18" charset="0"/>
                <a:cs typeface="Times New Roman" panose="02020603050405020304" pitchFamily="18" charset="0"/>
              </a:rPr>
              <a:t>odzie</a:t>
            </a:r>
            <a:r>
              <a:rPr lang="pl-PL" sz="2000" dirty="0">
                <a:latin typeface="Times New Roman" panose="02020603050405020304" pitchFamily="18" charset="0"/>
                <a:cs typeface="Times New Roman" panose="02020603050405020304" pitchFamily="18" charset="0"/>
              </a:rPr>
              <a:t>ż</a:t>
            </a:r>
            <a:r>
              <a:rPr lang="de" sz="2000" dirty="0">
                <a:latin typeface="Times New Roman" panose="02020603050405020304" pitchFamily="18" charset="0"/>
                <a:cs typeface="Times New Roman" panose="02020603050405020304" pitchFamily="18" charset="0"/>
              </a:rPr>
              <a:t>y b</a:t>
            </a:r>
            <a:r>
              <a:rPr lang="pl-PL" sz="2000" dirty="0">
                <a:latin typeface="Times New Roman" panose="02020603050405020304" pitchFamily="18" charset="0"/>
                <a:cs typeface="Times New Roman" panose="02020603050405020304" pitchFamily="18" charset="0"/>
              </a:rPr>
              <a:t>ę</a:t>
            </a:r>
            <a:r>
              <a:rPr lang="de" sz="2000" dirty="0">
                <a:latin typeface="Times New Roman" panose="02020603050405020304" pitchFamily="18" charset="0"/>
                <a:cs typeface="Times New Roman" panose="02020603050405020304" pitchFamily="18" charset="0"/>
              </a:rPr>
              <a:t>d</a:t>
            </a:r>
            <a:r>
              <a:rPr lang="pl-PL" sz="2000" dirty="0">
                <a:latin typeface="Times New Roman" panose="02020603050405020304" pitchFamily="18" charset="0"/>
                <a:cs typeface="Times New Roman" panose="02020603050405020304" pitchFamily="18" charset="0"/>
              </a:rPr>
              <a:t>ą</a:t>
            </a:r>
            <a:r>
              <a:rPr lang="de" sz="2000" dirty="0">
                <a:latin typeface="Times New Roman" panose="02020603050405020304" pitchFamily="18" charset="0"/>
                <a:cs typeface="Times New Roman" panose="02020603050405020304" pitchFamily="18" charset="0"/>
              </a:rPr>
              <a:t>cych</a:t>
            </a:r>
            <a:r>
              <a:rPr lang="pl-PL" sz="2000" dirty="0">
                <a:latin typeface="Times New Roman" panose="02020603050405020304" pitchFamily="18" charset="0"/>
                <a:cs typeface="Times New Roman" panose="02020603050405020304" pitchFamily="18" charset="0"/>
              </a:rPr>
              <a:t> </a:t>
            </a:r>
            <a:r>
              <a:rPr lang="de" sz="2000" dirty="0">
                <a:latin typeface="Times New Roman" panose="02020603050405020304" pitchFamily="18" charset="0"/>
                <a:cs typeface="Times New Roman" panose="02020603050405020304" pitchFamily="18" charset="0"/>
              </a:rPr>
              <a:t>obywatelami Ukrainy</a:t>
            </a:r>
            <a:r>
              <a:rPr lang="pl-PL" sz="2000" dirty="0">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t.j</a:t>
            </a:r>
            <a:r>
              <a:rPr lang="pl-PL" sz="2000" dirty="0">
                <a:latin typeface="Times New Roman" panose="02020603050405020304" pitchFamily="18" charset="0"/>
                <a:cs typeface="Times New Roman" panose="02020603050405020304" pitchFamily="18" charset="0"/>
              </a:rPr>
              <a:t>. Dz. U. 2023 r., poz. 2094</a:t>
            </a:r>
          </a:p>
          <a:p>
            <a:endParaRPr lang="pl-PL" sz="18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E1A7CA0-3F12-4352-B754-83CC9F259050}"/>
              </a:ext>
            </a:extLst>
          </p:cNvPr>
          <p:cNvSpPr/>
          <p:nvPr/>
        </p:nvSpPr>
        <p:spPr>
          <a:xfrm>
            <a:off x="496389" y="1885626"/>
            <a:ext cx="12657908" cy="7386638"/>
          </a:xfrm>
          <a:prstGeom prst="rect">
            <a:avLst/>
          </a:prstGeom>
        </p:spPr>
        <p:txBody>
          <a:bodyPr wrap="square">
            <a:spAutoFit/>
          </a:bodyPr>
          <a:lstStyle/>
          <a:p>
            <a:pPr algn="just"/>
            <a:r>
              <a:rPr lang="pl-PL" sz="3200" b="1" dirty="0">
                <a:latin typeface="Times New Roman" panose="02020603050405020304" pitchFamily="18" charset="0"/>
                <a:ea typeface="Times New Roman" panose="02020603050405020304" pitchFamily="18" charset="0"/>
                <a:cs typeface="Times New Roman" panose="02020603050405020304" pitchFamily="18" charset="0"/>
              </a:rPr>
              <a:t>Program wychowawczo-profilaktyczny</a:t>
            </a:r>
          </a:p>
          <a:p>
            <a:pPr algn="just"/>
            <a:endParaRPr lang="pl-PL"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pl-PL" sz="3200" dirty="0">
                <a:latin typeface="Times New Roman" panose="02020603050405020304" pitchFamily="18" charset="0"/>
                <a:ea typeface="Times New Roman" panose="02020603050405020304" pitchFamily="18" charset="0"/>
                <a:cs typeface="Times New Roman" panose="02020603050405020304" pitchFamily="18" charset="0"/>
              </a:rPr>
              <a:t>§ 13. Dyrektor szkoły lub placówki, o której mowa w art. 2 pkt 3–5, 7 i 8 ustawy z dnia 14 grudnia 2016 r. – Prawo oświatowe, ustala, w porozumieniu z radą pedagogiczną i radą rodziców, potrzebę modyfikacji w latach szkolnych 2021/2022–2023/2024 realizowanego w szkole lub placówce programu wychowawczo-profilaktycznego oraz, w razie potrzeby, modyfikuje ten program.</a:t>
            </a:r>
            <a:endParaRPr lang="pl-PL" sz="3200" dirty="0">
              <a:latin typeface="Times New Roman" panose="02020603050405020304" pitchFamily="18" charset="0"/>
              <a:cs typeface="Times New Roman" panose="02020603050405020304" pitchFamily="18" charset="0"/>
            </a:endParaRPr>
          </a:p>
          <a:p>
            <a:pPr algn="just"/>
            <a:endParaRPr lang="pl-PL" sz="3200" dirty="0">
              <a:latin typeface="Times New Roman" panose="02020603050405020304" pitchFamily="18" charset="0"/>
              <a:cs typeface="Times New Roman" panose="02020603050405020304" pitchFamily="18" charset="0"/>
            </a:endParaRPr>
          </a:p>
          <a:p>
            <a:pPr algn="just"/>
            <a:endParaRPr lang="pl-PL" sz="3200" dirty="0">
              <a:latin typeface="Times New Roman" panose="02020603050405020304" pitchFamily="18" charset="0"/>
              <a:cs typeface="Times New Roman" panose="02020603050405020304" pitchFamily="18" charset="0"/>
            </a:endParaRPr>
          </a:p>
          <a:p>
            <a:pPr algn="just"/>
            <a:endParaRPr lang="pl-PL" sz="3200" dirty="0">
              <a:latin typeface="Times New Roman" panose="02020603050405020304" pitchFamily="18" charset="0"/>
              <a:cs typeface="Times New Roman" panose="02020603050405020304" pitchFamily="18" charset="0"/>
            </a:endParaRPr>
          </a:p>
          <a:p>
            <a:pPr algn="just"/>
            <a:endParaRPr lang="pl-PL" sz="3200"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Rozporządzenie Ministra Edukacji i Nauki z 21 marca 2022 </a:t>
            </a:r>
            <a:r>
              <a:rPr lang="pl-PL" sz="2000" dirty="0" err="1">
                <a:latin typeface="Times New Roman" panose="02020603050405020304" pitchFamily="18" charset="0"/>
                <a:cs typeface="Times New Roman" panose="02020603050405020304" pitchFamily="18" charset="0"/>
              </a:rPr>
              <a:t>r.w</a:t>
            </a:r>
            <a:r>
              <a:rPr lang="pl-PL" sz="2000" dirty="0">
                <a:latin typeface="Times New Roman" panose="02020603050405020304" pitchFamily="18" charset="0"/>
                <a:cs typeface="Times New Roman" panose="02020603050405020304" pitchFamily="18" charset="0"/>
              </a:rPr>
              <a:t> sprawie organizacji kształcenia, wychowania i opieki dzieci i młodzieży będących obywatelami Ukrainy, </a:t>
            </a:r>
            <a:r>
              <a:rPr lang="pl-PL" sz="2000" dirty="0" err="1">
                <a:latin typeface="Times New Roman" panose="02020603050405020304" pitchFamily="18" charset="0"/>
                <a:cs typeface="Times New Roman" panose="02020603050405020304" pitchFamily="18" charset="0"/>
              </a:rPr>
              <a:t>t.j</a:t>
            </a:r>
            <a:r>
              <a:rPr lang="pl-PL" sz="2000" dirty="0">
                <a:latin typeface="Times New Roman" panose="02020603050405020304" pitchFamily="18" charset="0"/>
                <a:cs typeface="Times New Roman" panose="02020603050405020304" pitchFamily="18" charset="0"/>
              </a:rPr>
              <a:t>. Dz. U. 2023 r., poz. 2094</a:t>
            </a:r>
          </a:p>
          <a:p>
            <a:pPr algn="just"/>
            <a:endParaRPr lang="pl-PL" sz="3200" dirty="0">
              <a:latin typeface="Times New Roman" panose="02020603050405020304" pitchFamily="18" charset="0"/>
              <a:cs typeface="Times New Roman" panose="02020603050405020304" pitchFamily="18" charset="0"/>
            </a:endParaRPr>
          </a:p>
          <a:p>
            <a:pPr algn="just"/>
            <a:endParaRPr lang="pl-PL" dirty="0"/>
          </a:p>
        </p:txBody>
      </p:sp>
    </p:spTree>
    <p:extLst>
      <p:ext uri="{BB962C8B-B14F-4D97-AF65-F5344CB8AC3E}">
        <p14:creationId xmlns:p14="http://schemas.microsoft.com/office/powerpoint/2010/main" val="4045967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77280" y="3095897"/>
            <a:ext cx="13069452" cy="6591442"/>
          </a:xfrm>
        </p:spPr>
        <p:txBody>
          <a:bodyPr>
            <a:normAutofit fontScale="55000" lnSpcReduction="20000"/>
          </a:bodyPr>
          <a:lstStyle/>
          <a:p>
            <a:pPr marL="0" indent="0">
              <a:lnSpc>
                <a:spcPct val="120000"/>
              </a:lnSpc>
              <a:spcBef>
                <a:spcPts val="0"/>
              </a:spcBef>
              <a:buNone/>
            </a:pPr>
            <a:r>
              <a:rPr lang="pl-PL" sz="5100" dirty="0">
                <a:latin typeface="Times New Roman" panose="02020603050405020304" pitchFamily="18" charset="0"/>
                <a:cs typeface="Times New Roman" panose="02020603050405020304" pitchFamily="18" charset="0"/>
              </a:rPr>
              <a:t>Art. 165 [Prawo cudzoziemców do nauki szkolnej]</a:t>
            </a:r>
            <a:endParaRPr lang="pl-PL" sz="5100" b="1"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pl-PL" sz="51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pl-PL" sz="5100" dirty="0">
                <a:latin typeface="Times New Roman" panose="02020603050405020304" pitchFamily="18" charset="0"/>
                <a:cs typeface="Times New Roman" panose="02020603050405020304" pitchFamily="18" charset="0"/>
              </a:rPr>
              <a:t>8. Osoby, o których mowa w ust. 7 [czyli osoby niebędące obywatelami polskimi, podlegające obowiązkowi szkolnemu lub obowiązkowi nauki, które nie znają języka polskiego albo znają go na poziomie niewystarczającym do korzystania z nauki] mają prawo do pomocy udzielanej przez osobę władającą językiem kraju pochodzenia, zatrudnioną w charakterze pomocy nauczyciela przez dyrektora szkoły. Pomocy tej udziela się nie dłużej niż przez okres 12 miesięcy.</a:t>
            </a:r>
          </a:p>
          <a:p>
            <a:pPr marL="0" indent="0">
              <a:lnSpc>
                <a:spcPct val="120000"/>
              </a:lnSpc>
              <a:spcBef>
                <a:spcPts val="0"/>
              </a:spcBef>
              <a:buNone/>
            </a:pPr>
            <a:endParaRPr lang="pl-PL" sz="7000" u="sng"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pl-PL" sz="7000" u="sng" dirty="0">
              <a:latin typeface="Times New Roman" panose="02020603050405020304" pitchFamily="18" charset="0"/>
              <a:cs typeface="Times New Roman" panose="02020603050405020304" pitchFamily="18" charset="0"/>
            </a:endParaRPr>
          </a:p>
          <a:p>
            <a:pPr algn="just">
              <a:lnSpc>
                <a:spcPct val="100000"/>
              </a:lnSpc>
              <a:spcBef>
                <a:spcPts val="0"/>
              </a:spcBef>
              <a:buNone/>
            </a:pPr>
            <a:endParaRPr lang="pl-PL" sz="36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pl-PL" sz="3200" dirty="0">
                <a:latin typeface="Times New Roman" panose="02020603050405020304" pitchFamily="18" charset="0"/>
                <a:cs typeface="Times New Roman" panose="02020603050405020304" pitchFamily="18" charset="0"/>
              </a:rPr>
              <a:t>Ustawa z dnia 14 grudnia 2016 r. – Prawo oświatowe </a:t>
            </a:r>
          </a:p>
          <a:p>
            <a:pPr algn="just">
              <a:lnSpc>
                <a:spcPct val="100000"/>
              </a:lnSpc>
              <a:spcBef>
                <a:spcPts val="0"/>
              </a:spcBef>
              <a:buNone/>
            </a:pPr>
            <a:endParaRPr lang="pl-PL" dirty="0">
              <a:latin typeface="Times New Roman" panose="02020603050405020304" pitchFamily="18" charset="0"/>
              <a:cs typeface="Times New Roman" panose="02020603050405020304" pitchFamily="18" charset="0"/>
            </a:endParaRPr>
          </a:p>
          <a:p>
            <a:pPr>
              <a:buNone/>
            </a:pPr>
            <a:endParaRPr lang="pl-PL" dirty="0"/>
          </a:p>
          <a:p>
            <a:pPr>
              <a:buNone/>
            </a:pPr>
            <a:r>
              <a:rPr lang="pl-PL" dirty="0"/>
              <a:t>	</a:t>
            </a:r>
          </a:p>
        </p:txBody>
      </p:sp>
      <p:sp>
        <p:nvSpPr>
          <p:cNvPr id="4" name="Prostokąt 3">
            <a:extLst>
              <a:ext uri="{FF2B5EF4-FFF2-40B4-BE49-F238E27FC236}">
                <a16:creationId xmlns:a16="http://schemas.microsoft.com/office/drawing/2014/main" id="{AB216383-F58A-4A8D-A056-D1AD44973C85}"/>
              </a:ext>
            </a:extLst>
          </p:cNvPr>
          <p:cNvSpPr/>
          <p:nvPr/>
        </p:nvSpPr>
        <p:spPr>
          <a:xfrm>
            <a:off x="477456" y="1122492"/>
            <a:ext cx="11582400" cy="584775"/>
          </a:xfrm>
          <a:prstGeom prst="rect">
            <a:avLst/>
          </a:prstGeom>
        </p:spPr>
        <p:txBody>
          <a:bodyPr wrap="square">
            <a:spAutoFit/>
          </a:bodyPr>
          <a:lstStyle/>
          <a:p>
            <a:pPr>
              <a:buNone/>
            </a:pPr>
            <a:r>
              <a:rPr lang="pl-PL" sz="3200" b="1" dirty="0">
                <a:solidFill>
                  <a:schemeClr val="tx2">
                    <a:lumMod val="50000"/>
                  </a:schemeClr>
                </a:solidFill>
                <a:latin typeface="Times New Roman" pitchFamily="18" charset="0"/>
                <a:cs typeface="Times New Roman" pitchFamily="18" charset="0"/>
              </a:rPr>
              <a:t>Inne formy wsparcia dla ucznia cudzoziemskiego </a:t>
            </a:r>
          </a:p>
        </p:txBody>
      </p:sp>
    </p:spTree>
    <p:extLst>
      <p:ext uri="{BB962C8B-B14F-4D97-AF65-F5344CB8AC3E}">
        <p14:creationId xmlns:p14="http://schemas.microsoft.com/office/powerpoint/2010/main" val="690595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3998CA8-D553-4AF1-B740-212B87F68354}"/>
              </a:ext>
            </a:extLst>
          </p:cNvPr>
          <p:cNvSpPr>
            <a:spLocks noGrp="1"/>
          </p:cNvSpPr>
          <p:nvPr>
            <p:ph idx="1"/>
          </p:nvPr>
        </p:nvSpPr>
        <p:spPr>
          <a:xfrm>
            <a:off x="516834" y="1722784"/>
            <a:ext cx="12576313" cy="8123582"/>
          </a:xfrm>
        </p:spPr>
        <p:txBody>
          <a:bodyPr>
            <a:noAutofit/>
          </a:bodyPr>
          <a:lstStyle/>
          <a:p>
            <a:pPr marL="0" indent="0">
              <a:buNone/>
            </a:pPr>
            <a:r>
              <a:rPr lang="pl-PL" sz="2400" dirty="0">
                <a:latin typeface="Times New Roman" panose="02020603050405020304" pitchFamily="18" charset="0"/>
                <a:cs typeface="Times New Roman" panose="02020603050405020304" pitchFamily="18" charset="0"/>
              </a:rPr>
              <a:t>Art. 55c. Dyrektor przedszkola, szkoły lub placówki, a w przypadku innej formy wychowania przedszkolnego prowadzonej przez osobę prawną inną niż jednostka samorządu terytorialnego lub osobę fizyczną – osoba kierująca tą inną formą wychowania przedszkolnego, może, w drodze decyzji, skreślić dziecko, ucznia albo wychowanka, będących obywatelami Ukrainy, których pobyt na terytorium Rzeczypospolitej Polskiej jest uznawany za legalny na podstawie niniejszej ustawy albo którzy przebywają legalnie na terytorium Rzeczypospolitej Polskiej, w przypadku gdy przybyli na terytorium Rzeczypospolitej Polskiej z terytorium Ukrainy od dnia 24 lutego 2022 r. w związku z działaniami wojennymi prowadzonymi na terytorium tego państwa, z listy odpowiednio dzieci, uczniów, albo wychowanków, jeżeli dziecko, uczeń albo wychowanek:</a:t>
            </a:r>
          </a:p>
          <a:p>
            <a:pPr marL="0" indent="0">
              <a:buNone/>
            </a:pPr>
            <a:r>
              <a:rPr lang="pl-PL" sz="2400" dirty="0">
                <a:latin typeface="Times New Roman" panose="02020603050405020304" pitchFamily="18" charset="0"/>
                <a:cs typeface="Times New Roman" panose="02020603050405020304" pitchFamily="18" charset="0"/>
              </a:rPr>
              <a:t>1) nie zamieszkuje na obszarze gminy, w której jest położone przedszkole, inna forma wychowania przedszkolnego, szkoła lub placówka, oraz</a:t>
            </a:r>
          </a:p>
          <a:p>
            <a:pPr marL="0" indent="0">
              <a:buNone/>
            </a:pPr>
            <a:r>
              <a:rPr lang="pl-PL" sz="2400" dirty="0">
                <a:latin typeface="Times New Roman" panose="02020603050405020304" pitchFamily="18" charset="0"/>
                <a:cs typeface="Times New Roman" panose="02020603050405020304" pitchFamily="18" charset="0"/>
              </a:rPr>
              <a:t>2) ma nieusprawiedliwioną nieobecność w okresie dwóch miesięcy na co najmniej 50% dni zajęć odpowiednio w przedszkolu, oddziale przedszkolnym w szkole podstawowej, innej formie wychowania przedszkolnego, szkole lub placówce.</a:t>
            </a: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r>
              <a:rPr lang="pl-PL" sz="1400" dirty="0">
                <a:latin typeface="Times New Roman" panose="02020603050405020304" pitchFamily="18" charset="0"/>
                <a:cs typeface="Times New Roman" panose="02020603050405020304" pitchFamily="18" charset="0"/>
              </a:rPr>
              <a:t>Ustawa z dnia 12 marca 2022 r. o pomocy obywatelom Ukrainy w związku z konfliktem zbrojnym na terytorium tego państwa, tj. Dz. U. 2024 poz. 167 ze zm. </a:t>
            </a:r>
          </a:p>
        </p:txBody>
      </p:sp>
      <p:sp>
        <p:nvSpPr>
          <p:cNvPr id="5" name="Tytuł 4">
            <a:extLst>
              <a:ext uri="{FF2B5EF4-FFF2-40B4-BE49-F238E27FC236}">
                <a16:creationId xmlns:a16="http://schemas.microsoft.com/office/drawing/2014/main" id="{35BDE32F-9493-4C8B-BA11-3880A6300085}"/>
              </a:ext>
            </a:extLst>
          </p:cNvPr>
          <p:cNvSpPr>
            <a:spLocks noGrp="1"/>
          </p:cNvSpPr>
          <p:nvPr>
            <p:ph type="title"/>
          </p:nvPr>
        </p:nvSpPr>
        <p:spPr>
          <a:xfrm>
            <a:off x="942975" y="547689"/>
            <a:ext cx="11830050" cy="963060"/>
          </a:xfrm>
        </p:spPr>
        <p:txBody>
          <a:bodyPr>
            <a:normAutofit/>
          </a:bodyPr>
          <a:lstStyle/>
          <a:p>
            <a:r>
              <a:rPr lang="pl-PL" sz="4000" b="1" dirty="0">
                <a:latin typeface="Times New Roman" panose="02020603050405020304" pitchFamily="18" charset="0"/>
                <a:cs typeface="Times New Roman" panose="02020603050405020304" pitchFamily="18" charset="0"/>
              </a:rPr>
              <a:t>Skreślenie ucznia uchodźcy z Ukrainy z listy uczniów</a:t>
            </a:r>
          </a:p>
        </p:txBody>
      </p:sp>
    </p:spTree>
    <p:extLst>
      <p:ext uri="{BB962C8B-B14F-4D97-AF65-F5344CB8AC3E}">
        <p14:creationId xmlns:p14="http://schemas.microsoft.com/office/powerpoint/2010/main" val="411897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F18E38-94A8-44F0-A13B-6CEB7D04793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5E4A115-3F06-402E-8AC3-E22E93470D7B}"/>
              </a:ext>
            </a:extLst>
          </p:cNvPr>
          <p:cNvSpPr>
            <a:spLocks noGrp="1"/>
          </p:cNvSpPr>
          <p:nvPr>
            <p:ph idx="1"/>
          </p:nvPr>
        </p:nvSpPr>
        <p:spPr/>
        <p:txBody>
          <a:bodyPr>
            <a:normAutofit/>
          </a:bodyPr>
          <a:lstStyle/>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endParaRPr lang="pl-PL" sz="2400" dirty="0">
              <a:latin typeface="Times New Roman" panose="02020603050405020304" pitchFamily="18" charset="0"/>
              <a:cs typeface="Times New Roman" panose="02020603050405020304" pitchFamily="18" charset="0"/>
            </a:endParaRPr>
          </a:p>
          <a:p>
            <a:pPr marL="0" indent="0">
              <a:buNone/>
            </a:pPr>
            <a:r>
              <a:rPr lang="pl-PL" sz="2400" dirty="0">
                <a:latin typeface="Times New Roman" panose="02020603050405020304" pitchFamily="18" charset="0"/>
                <a:cs typeface="Times New Roman" panose="02020603050405020304" pitchFamily="18" charset="0"/>
              </a:rPr>
              <a:t>Oprac.</a:t>
            </a:r>
          </a:p>
          <a:p>
            <a:pPr marL="0" indent="0">
              <a:buNone/>
            </a:pPr>
            <a:r>
              <a:rPr lang="pl-PL" sz="2400" dirty="0">
                <a:latin typeface="Times New Roman" panose="02020603050405020304" pitchFamily="18" charset="0"/>
                <a:cs typeface="Times New Roman" panose="02020603050405020304" pitchFamily="18" charset="0"/>
              </a:rPr>
              <a:t>Marzena Zabiegała</a:t>
            </a:r>
          </a:p>
          <a:p>
            <a:pPr marL="0" indent="0">
              <a:buNone/>
            </a:pPr>
            <a:r>
              <a:rPr lang="pl-PL" sz="2400" dirty="0">
                <a:latin typeface="Times New Roman" panose="02020603050405020304" pitchFamily="18" charset="0"/>
                <a:cs typeface="Times New Roman" panose="02020603050405020304" pitchFamily="18" charset="0"/>
              </a:rPr>
              <a:t>Kuratorium Oświaty w Katowicach</a:t>
            </a:r>
          </a:p>
          <a:p>
            <a:pPr marL="0" indent="0">
              <a:buNone/>
            </a:pPr>
            <a:r>
              <a:rPr lang="pl-PL" sz="2400" dirty="0">
                <a:latin typeface="Times New Roman" panose="02020603050405020304" pitchFamily="18" charset="0"/>
                <a:cs typeface="Times New Roman" panose="02020603050405020304" pitchFamily="18" charset="0"/>
              </a:rPr>
              <a:t>Tel. 32/606-30-59</a:t>
            </a:r>
          </a:p>
          <a:p>
            <a:pPr marL="0" indent="0">
              <a:buNone/>
            </a:pPr>
            <a:r>
              <a:rPr lang="pl-PL" sz="2400" dirty="0">
                <a:latin typeface="Times New Roman" panose="02020603050405020304" pitchFamily="18" charset="0"/>
                <a:cs typeface="Times New Roman" panose="02020603050405020304" pitchFamily="18" charset="0"/>
                <a:hlinkClick r:id="rId2"/>
              </a:rPr>
              <a:t>m.zabiegala@kuratorium.katowice.pl</a:t>
            </a:r>
            <a:r>
              <a:rPr lang="pl-PL"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21954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65043" y="1800225"/>
            <a:ext cx="13185914" cy="8324436"/>
          </a:xfrm>
        </p:spPr>
        <p:txBody>
          <a:bodyPr>
            <a:normAutofit fontScale="32500" lnSpcReduction="20000"/>
          </a:bodyPr>
          <a:lstStyle/>
          <a:p>
            <a:pPr>
              <a:lnSpc>
                <a:spcPct val="120000"/>
              </a:lnSpc>
              <a:spcBef>
                <a:spcPts val="0"/>
              </a:spcBef>
            </a:pPr>
            <a:r>
              <a:rPr lang="pl-PL" sz="7100" b="1" dirty="0">
                <a:latin typeface="Times New Roman" panose="02020603050405020304" pitchFamily="18" charset="0"/>
                <a:cs typeface="Times New Roman" panose="02020603050405020304" pitchFamily="18" charset="0"/>
              </a:rPr>
              <a:t>Ustawa z dnia 14 grudnia 2016 r. – Prawo oświatowe ( </a:t>
            </a:r>
            <a:r>
              <a:rPr lang="pl-PL" sz="7100" b="1" dirty="0" err="1">
                <a:latin typeface="Times New Roman" panose="02020603050405020304" pitchFamily="18" charset="0"/>
                <a:cs typeface="Times New Roman" panose="02020603050405020304" pitchFamily="18" charset="0"/>
              </a:rPr>
              <a:t>t.j</a:t>
            </a:r>
            <a:r>
              <a:rPr lang="pl-PL" sz="7100" b="1" dirty="0">
                <a:latin typeface="Times New Roman" panose="02020603050405020304" pitchFamily="18" charset="0"/>
                <a:cs typeface="Times New Roman" panose="02020603050405020304" pitchFamily="18" charset="0"/>
              </a:rPr>
              <a:t>. Dz. U. z 2023 r. poz. 900 ze zm. 1672, 1718, 2005) - art. 165 i 166;</a:t>
            </a:r>
          </a:p>
          <a:p>
            <a:pPr>
              <a:lnSpc>
                <a:spcPct val="120000"/>
              </a:lnSpc>
              <a:spcBef>
                <a:spcPts val="0"/>
              </a:spcBef>
            </a:pPr>
            <a:r>
              <a:rPr lang="pl-PL" sz="7100" b="1" dirty="0">
                <a:latin typeface="Times New Roman" panose="02020603050405020304" pitchFamily="18" charset="0"/>
                <a:cs typeface="Times New Roman" panose="02020603050405020304" pitchFamily="18" charset="0"/>
              </a:rPr>
              <a:t>Ustawa o systemie oświaty (</a:t>
            </a:r>
            <a:r>
              <a:rPr lang="pl-PL" sz="7100" b="1" dirty="0" err="1">
                <a:latin typeface="Times New Roman" panose="02020603050405020304" pitchFamily="18" charset="0"/>
                <a:cs typeface="Times New Roman" panose="02020603050405020304" pitchFamily="18" charset="0"/>
              </a:rPr>
              <a:t>t.j</a:t>
            </a:r>
            <a:r>
              <a:rPr lang="pl-PL" sz="7100" b="1" dirty="0">
                <a:latin typeface="Times New Roman" panose="02020603050405020304" pitchFamily="18" charset="0"/>
                <a:cs typeface="Times New Roman" panose="02020603050405020304" pitchFamily="18" charset="0"/>
              </a:rPr>
              <a:t>. Dz. U. z 2022 r. poz. 2230 oraz z 2023 r. poz. 1234, 2005);</a:t>
            </a:r>
          </a:p>
          <a:p>
            <a:pPr>
              <a:lnSpc>
                <a:spcPct val="120000"/>
              </a:lnSpc>
              <a:spcBef>
                <a:spcPts val="0"/>
              </a:spcBef>
            </a:pPr>
            <a:r>
              <a:rPr lang="pl-PL" sz="7100" b="1" dirty="0">
                <a:latin typeface="Times New Roman" panose="02020603050405020304" pitchFamily="18" charset="0"/>
                <a:cs typeface="Times New Roman" panose="02020603050405020304" pitchFamily="18" charset="0"/>
              </a:rPr>
              <a:t>Ustawa z dnia 12 marca 2022 r. o pomocy obywatelom Ukrainy w związku z konfliktem zbrojnym na terytorium tego państwa (</a:t>
            </a:r>
            <a:r>
              <a:rPr lang="pl-PL" sz="7100" b="1" dirty="0" err="1">
                <a:latin typeface="Times New Roman" panose="02020603050405020304" pitchFamily="18" charset="0"/>
                <a:cs typeface="Times New Roman" panose="02020603050405020304" pitchFamily="18" charset="0"/>
              </a:rPr>
              <a:t>t.j</a:t>
            </a:r>
            <a:r>
              <a:rPr lang="pl-PL" sz="7100" b="1" dirty="0">
                <a:latin typeface="Times New Roman" panose="02020603050405020304" pitchFamily="18" charset="0"/>
                <a:cs typeface="Times New Roman" panose="02020603050405020304" pitchFamily="18" charset="0"/>
              </a:rPr>
              <a:t>. Dz. U. z 2024 r. poz. 167 ze zm. poz. 232);</a:t>
            </a:r>
          </a:p>
          <a:p>
            <a:pPr algn="just">
              <a:lnSpc>
                <a:spcPct val="120000"/>
              </a:lnSpc>
              <a:spcBef>
                <a:spcPts val="0"/>
              </a:spcBef>
            </a:pPr>
            <a:r>
              <a:rPr lang="pl-PL" sz="7100" b="1" dirty="0">
                <a:latin typeface="Times New Roman" panose="02020603050405020304" pitchFamily="18" charset="0"/>
                <a:cs typeface="Times New Roman" panose="02020603050405020304" pitchFamily="18" charset="0"/>
              </a:rPr>
              <a:t>Rozporządzenie Ministra Edukacji Narodowej z dnia 23 sierpnia 2017 r. w sprawie kształcenia osób niebędących obywatelami polskimi oraz osób będących obywatelami polskimi, które pobierały naukę w szkołach funkcjonujących w systemach oświaty innych państw (</a:t>
            </a:r>
            <a:r>
              <a:rPr lang="pl-PL" sz="7100" b="1" dirty="0" err="1">
                <a:latin typeface="Times New Roman" panose="02020603050405020304" pitchFamily="18" charset="0"/>
                <a:cs typeface="Times New Roman" pitchFamily="18" charset="0"/>
              </a:rPr>
              <a:t>t.j</a:t>
            </a:r>
            <a:r>
              <a:rPr lang="pl-PL" sz="7100" b="1" dirty="0">
                <a:latin typeface="Times New Roman" panose="02020603050405020304" pitchFamily="18" charset="0"/>
                <a:cs typeface="Times New Roman" pitchFamily="18" charset="0"/>
              </a:rPr>
              <a:t>. Dz. U. z 2023  poz. 2301); </a:t>
            </a:r>
          </a:p>
          <a:p>
            <a:pPr algn="just">
              <a:lnSpc>
                <a:spcPct val="120000"/>
              </a:lnSpc>
              <a:spcBef>
                <a:spcPts val="0"/>
              </a:spcBef>
            </a:pPr>
            <a:r>
              <a:rPr lang="pl-PL" sz="7100" b="1" dirty="0">
                <a:latin typeface="Times New Roman" panose="02020603050405020304" pitchFamily="18" charset="0"/>
                <a:cs typeface="Times New Roman" pitchFamily="18" charset="0"/>
              </a:rPr>
              <a:t>Rozporządzenie </a:t>
            </a:r>
            <a:r>
              <a:rPr lang="pl-PL" sz="7100" b="1" dirty="0">
                <a:latin typeface="Times New Roman" panose="02020603050405020304" pitchFamily="18" charset="0"/>
                <a:cs typeface="Times New Roman" panose="02020603050405020304" pitchFamily="18" charset="0"/>
                <a:sym typeface="Verdana"/>
              </a:rPr>
              <a:t>Ministra Edukacji i Nauki </a:t>
            </a:r>
            <a:r>
              <a:rPr lang="pl-PL" sz="7100" b="1" dirty="0">
                <a:latin typeface="Times New Roman" panose="02020603050405020304" pitchFamily="18" charset="0"/>
                <a:cs typeface="Times New Roman" pitchFamily="18" charset="0"/>
              </a:rPr>
              <a:t>z dnia 21 marca 2022 r. w sprawie organizacji kształcenia, wychowania i opieki dzieci i młodzieży będących obywatelami Ukrainy (</a:t>
            </a:r>
            <a:r>
              <a:rPr lang="pl-PL" sz="7100" b="1" dirty="0" err="1">
                <a:latin typeface="Times New Roman" panose="02020603050405020304" pitchFamily="18" charset="0"/>
                <a:cs typeface="Times New Roman" pitchFamily="18" charset="0"/>
              </a:rPr>
              <a:t>t.j</a:t>
            </a:r>
            <a:r>
              <a:rPr lang="pl-PL" sz="7100" b="1" dirty="0">
                <a:latin typeface="Times New Roman" panose="02020603050405020304" pitchFamily="18" charset="0"/>
                <a:cs typeface="Times New Roman" pitchFamily="18" charset="0"/>
              </a:rPr>
              <a:t>. Dz. U.  2023 poz. 2094);</a:t>
            </a:r>
          </a:p>
          <a:p>
            <a:pPr>
              <a:lnSpc>
                <a:spcPct val="120000"/>
              </a:lnSpc>
              <a:spcBef>
                <a:spcPts val="0"/>
              </a:spcBef>
            </a:pPr>
            <a:r>
              <a:rPr lang="pl-PL" sz="7100" b="1" dirty="0">
                <a:latin typeface="Times New Roman" panose="02020603050405020304" pitchFamily="18" charset="0"/>
                <a:cs typeface="Times New Roman" pitchFamily="18" charset="0"/>
              </a:rPr>
              <a:t>Rozporządzenie </a:t>
            </a:r>
            <a:r>
              <a:rPr lang="pl-PL" sz="7100" b="1" dirty="0">
                <a:latin typeface="Times New Roman" panose="02020603050405020304" pitchFamily="18" charset="0"/>
                <a:cs typeface="Times New Roman" panose="02020603050405020304" pitchFamily="18" charset="0"/>
                <a:sym typeface="Verdana"/>
              </a:rPr>
              <a:t>Ministra Edukacji Narodowej </a:t>
            </a:r>
            <a:r>
              <a:rPr lang="pl-PL" sz="7100" b="1" dirty="0">
                <a:latin typeface="Times New Roman" panose="02020603050405020304" pitchFamily="18" charset="0"/>
                <a:cs typeface="Times New Roman" panose="02020603050405020304" pitchFamily="18" charset="0"/>
              </a:rPr>
              <a:t>z dnia 9 sierpnia 2017 r. w sprawie zasad organizacji i udzielania pomocy psychologiczno-pedagogicznej w publicznych przedszkolach (</a:t>
            </a:r>
            <a:r>
              <a:rPr lang="pl-PL" sz="7100" b="1" dirty="0" err="1">
                <a:latin typeface="Times New Roman" panose="02020603050405020304" pitchFamily="18" charset="0"/>
                <a:cs typeface="Times New Roman" panose="02020603050405020304" pitchFamily="18" charset="0"/>
              </a:rPr>
              <a:t>t.j</a:t>
            </a:r>
            <a:r>
              <a:rPr lang="pl-PL" sz="7100" b="1" dirty="0">
                <a:latin typeface="Times New Roman" panose="02020603050405020304" pitchFamily="18" charset="0"/>
                <a:cs typeface="Times New Roman" panose="02020603050405020304" pitchFamily="18" charset="0"/>
              </a:rPr>
              <a:t>. Dz. U. z 2023 r. poz. 1798);</a:t>
            </a:r>
          </a:p>
          <a:p>
            <a:pPr algn="just">
              <a:lnSpc>
                <a:spcPct val="120000"/>
              </a:lnSpc>
              <a:spcBef>
                <a:spcPts val="0"/>
              </a:spcBef>
            </a:pPr>
            <a:r>
              <a:rPr lang="pl-PL" sz="7100" b="1" dirty="0">
                <a:latin typeface="Times New Roman" panose="02020603050405020304" pitchFamily="18" charset="0"/>
                <a:cs typeface="Times New Roman" panose="02020603050405020304" pitchFamily="18" charset="0"/>
              </a:rPr>
              <a:t>Rozporządzenie </a:t>
            </a:r>
            <a:r>
              <a:rPr lang="pl-PL" sz="7100" b="1" dirty="0">
                <a:latin typeface="Times New Roman" panose="02020603050405020304" pitchFamily="18" charset="0"/>
                <a:cs typeface="Times New Roman" panose="02020603050405020304" pitchFamily="18" charset="0"/>
                <a:sym typeface="Verdana"/>
              </a:rPr>
              <a:t>Ministra Edukacji Narodowej</a:t>
            </a:r>
            <a:r>
              <a:rPr lang="pl-PL" sz="7100" b="1" dirty="0">
                <a:latin typeface="Times New Roman" panose="02020603050405020304" pitchFamily="18" charset="0"/>
                <a:cs typeface="Times New Roman" panose="02020603050405020304" pitchFamily="18" charset="0"/>
              </a:rPr>
              <a:t> z dnia 22 lutego 2019 r. w sprawie oceniania, klasyfikowania i promowania uczniów i słuchaczy w szkołach publicznych (</a:t>
            </a:r>
            <a:r>
              <a:rPr lang="pl-PL" sz="7100" b="1" dirty="0" err="1">
                <a:latin typeface="Times New Roman" panose="02020603050405020304" pitchFamily="18" charset="0"/>
                <a:cs typeface="Times New Roman" panose="02020603050405020304" pitchFamily="18" charset="0"/>
              </a:rPr>
              <a:t>t.j</a:t>
            </a:r>
            <a:r>
              <a:rPr lang="pl-PL" sz="7100" b="1" dirty="0">
                <a:latin typeface="Times New Roman" panose="02020603050405020304" pitchFamily="18" charset="0"/>
                <a:cs typeface="Times New Roman" panose="02020603050405020304" pitchFamily="18" charset="0"/>
              </a:rPr>
              <a:t>. Dz.U. z 2023 r. poz. 2572);</a:t>
            </a:r>
          </a:p>
          <a:p>
            <a:pPr algn="just">
              <a:lnSpc>
                <a:spcPct val="120000"/>
              </a:lnSpc>
              <a:spcBef>
                <a:spcPts val="0"/>
              </a:spcBef>
            </a:pPr>
            <a:r>
              <a:rPr lang="pl-PL" sz="7100" b="1" dirty="0">
                <a:latin typeface="Times New Roman" panose="02020603050405020304" pitchFamily="18" charset="0"/>
                <a:cs typeface="Times New Roman" panose="02020603050405020304" pitchFamily="18" charset="0"/>
              </a:rPr>
              <a:t>Rozporządzenie </a:t>
            </a:r>
            <a:r>
              <a:rPr lang="pl-PL" sz="7100" b="1" dirty="0">
                <a:latin typeface="Times New Roman" panose="02020603050405020304" pitchFamily="18" charset="0"/>
                <a:ea typeface="Times New Roman" panose="02020603050405020304" pitchFamily="18" charset="0"/>
              </a:rPr>
              <a:t>Ministra Edukacji Narodowej z dnia 21 sierpnia 2019 r. </a:t>
            </a:r>
            <a:r>
              <a:rPr lang="pl-PL" sz="7100" b="1" i="1" dirty="0">
                <a:latin typeface="Times New Roman" panose="02020603050405020304" pitchFamily="18" charset="0"/>
                <a:ea typeface="Times New Roman" panose="02020603050405020304" pitchFamily="18" charset="0"/>
              </a:rPr>
              <a:t>w</a:t>
            </a:r>
            <a:r>
              <a:rPr lang="pl-PL" sz="7100" b="1" dirty="0">
                <a:latin typeface="Times New Roman" panose="02020603050405020304" pitchFamily="18" charset="0"/>
                <a:ea typeface="Times New Roman" panose="02020603050405020304" pitchFamily="18" charset="0"/>
              </a:rPr>
              <a:t> sprawie szczegółowych warunków przechodzenia ucznia ze szkoły publicznej, publicznej szkoły artystycznej, szkoły niepublicznej lub niepublicznej szkoły artystycznej o uprawnieniach publicznej szkoły artystycznej, do szkoły publicznej innego typu albo szkoły publicznej tego samego typu (</a:t>
            </a:r>
            <a:r>
              <a:rPr lang="pl-PL" sz="7100" b="1" dirty="0" err="1">
                <a:latin typeface="Times New Roman" panose="02020603050405020304" pitchFamily="18" charset="0"/>
                <a:ea typeface="Times New Roman" panose="02020603050405020304" pitchFamily="18" charset="0"/>
              </a:rPr>
              <a:t>t.j</a:t>
            </a:r>
            <a:r>
              <a:rPr lang="pl-PL" sz="7100" b="1" dirty="0">
                <a:latin typeface="Times New Roman" panose="02020603050405020304" pitchFamily="18" charset="0"/>
                <a:ea typeface="Times New Roman" panose="02020603050405020304" pitchFamily="18" charset="0"/>
              </a:rPr>
              <a:t>. Dz. U. 2023 poz. 1924);</a:t>
            </a:r>
            <a:endParaRPr lang="pl-PL" sz="7100" b="1" dirty="0">
              <a:latin typeface="Times New Roman" panose="02020603050405020304" pitchFamily="18" charset="0"/>
              <a:cs typeface="Times New Roman" panose="02020603050405020304" pitchFamily="18" charset="0"/>
            </a:endParaRPr>
          </a:p>
          <a:p>
            <a:pPr>
              <a:lnSpc>
                <a:spcPct val="120000"/>
              </a:lnSpc>
              <a:spcBef>
                <a:spcPts val="0"/>
              </a:spcBef>
            </a:pPr>
            <a:r>
              <a:rPr lang="pl-PL" sz="7100" b="1" dirty="0">
                <a:latin typeface="Times New Roman" panose="02020603050405020304" pitchFamily="18" charset="0"/>
                <a:cs typeface="Times New Roman" panose="02020603050405020304" pitchFamily="18" charset="0"/>
              </a:rPr>
              <a:t>Rozporządzenie </a:t>
            </a:r>
            <a:r>
              <a:rPr lang="pl-PL" sz="7100" b="1" dirty="0">
                <a:latin typeface="Times New Roman" panose="02020603050405020304" pitchFamily="18" charset="0"/>
                <a:cs typeface="Times New Roman" panose="02020603050405020304" pitchFamily="18" charset="0"/>
                <a:sym typeface="Verdana"/>
              </a:rPr>
              <a:t>Ministra Edukacji Narodowej </a:t>
            </a:r>
            <a:r>
              <a:rPr lang="pl-PL" sz="7100" b="1" dirty="0">
                <a:latin typeface="Times New Roman" panose="02020603050405020304" pitchFamily="18" charset="0"/>
                <a:cs typeface="Times New Roman" panose="02020603050405020304" pitchFamily="18" charset="0"/>
              </a:rPr>
              <a:t>z dnia 25 sierpnia 2017 r. w sprawie sposobu prowadzenia przez publiczne przedszkola, szkoły i placówki dokumentacji przebiegu nauczania, działalności wychowawczej i opiekuńczej oraz rodzajów tej dokumentacji (</a:t>
            </a:r>
            <a:r>
              <a:rPr lang="pl-PL" sz="7100" b="1" dirty="0" err="1">
                <a:latin typeface="Times New Roman" panose="02020603050405020304" pitchFamily="18" charset="0"/>
                <a:cs typeface="Times New Roman" panose="02020603050405020304" pitchFamily="18" charset="0"/>
              </a:rPr>
              <a:t>t.j</a:t>
            </a:r>
            <a:r>
              <a:rPr lang="pl-PL" sz="7100" b="1" dirty="0">
                <a:latin typeface="Times New Roman" panose="02020603050405020304" pitchFamily="18" charset="0"/>
                <a:cs typeface="Times New Roman" panose="02020603050405020304" pitchFamily="18" charset="0"/>
              </a:rPr>
              <a:t>. Dz. U. 2024 poz. 50).</a:t>
            </a:r>
          </a:p>
          <a:p>
            <a:pPr>
              <a:lnSpc>
                <a:spcPct val="120000"/>
              </a:lnSpc>
              <a:spcBef>
                <a:spcPts val="0"/>
              </a:spcBef>
            </a:pPr>
            <a:endParaRPr lang="pl-PL" sz="4400" b="1" dirty="0">
              <a:latin typeface="Times New Roman" panose="02020603050405020304" pitchFamily="18" charset="0"/>
              <a:cs typeface="Times New Roman" panose="02020603050405020304" pitchFamily="18" charset="0"/>
            </a:endParaRPr>
          </a:p>
          <a:p>
            <a:pPr algn="just">
              <a:lnSpc>
                <a:spcPct val="120000"/>
              </a:lnSpc>
              <a:spcBef>
                <a:spcPts val="0"/>
              </a:spcBef>
            </a:pPr>
            <a:endParaRPr lang="pl-PL" sz="4400" dirty="0">
              <a:latin typeface="Times New Roman" panose="02020603050405020304" pitchFamily="18" charset="0"/>
              <a:cs typeface="Times New Roman" pitchFamily="18" charset="0"/>
            </a:endParaRPr>
          </a:p>
          <a:p>
            <a:pPr algn="just">
              <a:lnSpc>
                <a:spcPct val="120000"/>
              </a:lnSpc>
              <a:spcBef>
                <a:spcPts val="0"/>
              </a:spcBef>
              <a:buNone/>
            </a:pPr>
            <a:endParaRPr lang="pl-PL" dirty="0">
              <a:latin typeface="Times New Roman" pitchFamily="18" charset="0"/>
              <a:cs typeface="Times New Roman" pitchFamily="18" charset="0"/>
            </a:endParaRPr>
          </a:p>
          <a:p>
            <a:endParaRPr lang="pl-PL" dirty="0"/>
          </a:p>
        </p:txBody>
      </p:sp>
      <p:sp>
        <p:nvSpPr>
          <p:cNvPr id="2" name="Prostokąt 1">
            <a:extLst>
              <a:ext uri="{FF2B5EF4-FFF2-40B4-BE49-F238E27FC236}">
                <a16:creationId xmlns:a16="http://schemas.microsoft.com/office/drawing/2014/main" id="{FD359A38-3878-4B9E-8099-B968E4D2FB3A}"/>
              </a:ext>
            </a:extLst>
          </p:cNvPr>
          <p:cNvSpPr/>
          <p:nvPr/>
        </p:nvSpPr>
        <p:spPr>
          <a:xfrm>
            <a:off x="371475" y="384313"/>
            <a:ext cx="12915899" cy="1077218"/>
          </a:xfrm>
          <a:prstGeom prst="rect">
            <a:avLst/>
          </a:prstGeom>
        </p:spPr>
        <p:txBody>
          <a:bodyPr wrap="square">
            <a:spAutoFit/>
          </a:bodyPr>
          <a:lstStyle/>
          <a:p>
            <a:pPr>
              <a:buNone/>
            </a:pPr>
            <a:r>
              <a:rPr lang="pl-PL" sz="3200" b="1" dirty="0">
                <a:solidFill>
                  <a:schemeClr val="tx2">
                    <a:lumMod val="50000"/>
                  </a:schemeClr>
                </a:solidFill>
                <a:latin typeface="Times New Roman" panose="02020603050405020304" pitchFamily="18" charset="0"/>
                <a:cs typeface="Times New Roman" panose="02020603050405020304" pitchFamily="18" charset="0"/>
              </a:rPr>
              <a:t>Podstawowe przepisy prawa – edukacja uczniów cudzoziemskich, w tym uchodźców  Ukrainy</a:t>
            </a:r>
            <a:endParaRPr lang="pl-PL" sz="3200" dirty="0">
              <a:solidFill>
                <a:schemeClr val="tx2">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791FAA-5DF4-488E-9D57-01C17EE11079}"/>
              </a:ext>
            </a:extLst>
          </p:cNvPr>
          <p:cNvSpPr>
            <a:spLocks noGrp="1"/>
          </p:cNvSpPr>
          <p:nvPr>
            <p:ph type="title"/>
          </p:nvPr>
        </p:nvSpPr>
        <p:spPr>
          <a:xfrm>
            <a:off x="391886" y="228600"/>
            <a:ext cx="12381139" cy="614906"/>
          </a:xfrm>
        </p:spPr>
        <p:txBody>
          <a:bodyPr>
            <a:noAutofit/>
          </a:bodyPr>
          <a:lstStyle/>
          <a:p>
            <a:r>
              <a:rPr lang="pl-PL" sz="4000" b="1" dirty="0">
                <a:latin typeface="Times New Roman" panose="02020603050405020304" pitchFamily="18" charset="0"/>
                <a:cs typeface="Times New Roman" panose="02020603050405020304" pitchFamily="18" charset="0"/>
              </a:rPr>
              <a:t>Ogólne zasady edukacji uczniów cudzoziemskich </a:t>
            </a:r>
          </a:p>
        </p:txBody>
      </p:sp>
      <p:sp>
        <p:nvSpPr>
          <p:cNvPr id="3" name="Symbol zastępczy zawartości 2">
            <a:extLst>
              <a:ext uri="{FF2B5EF4-FFF2-40B4-BE49-F238E27FC236}">
                <a16:creationId xmlns:a16="http://schemas.microsoft.com/office/drawing/2014/main" id="{FAEFAF52-6A1C-4A7F-B2EA-46C2EC0AE393}"/>
              </a:ext>
            </a:extLst>
          </p:cNvPr>
          <p:cNvSpPr>
            <a:spLocks noGrp="1"/>
          </p:cNvSpPr>
          <p:nvPr>
            <p:ph idx="1"/>
          </p:nvPr>
        </p:nvSpPr>
        <p:spPr>
          <a:xfrm>
            <a:off x="248194" y="1110344"/>
            <a:ext cx="13284926" cy="8948056"/>
          </a:xfrm>
        </p:spPr>
        <p:txBody>
          <a:bodyPr>
            <a:normAutofit fontScale="32500" lnSpcReduction="20000"/>
          </a:bodyPr>
          <a:lstStyle/>
          <a:p>
            <a:pPr marL="0" indent="0">
              <a:lnSpc>
                <a:spcPct val="120000"/>
              </a:lnSpc>
              <a:spcBef>
                <a:spcPts val="0"/>
              </a:spcBef>
              <a:buNone/>
            </a:pPr>
            <a:r>
              <a:rPr lang="pl-PL" sz="5500" b="1" dirty="0">
                <a:latin typeface="Times New Roman" panose="02020603050405020304" pitchFamily="18" charset="0"/>
                <a:cs typeface="Times New Roman" panose="02020603050405020304" pitchFamily="18" charset="0"/>
              </a:rPr>
              <a:t>Ustawa z dnia 14 grudnia 2016 r. – Prawo oświatowe </a:t>
            </a:r>
          </a:p>
          <a:p>
            <a:pPr marL="0" indent="0">
              <a:lnSpc>
                <a:spcPct val="120000"/>
              </a:lnSpc>
              <a:spcBef>
                <a:spcPts val="0"/>
              </a:spcBef>
              <a:buNone/>
            </a:pPr>
            <a:r>
              <a:rPr lang="pl-PL" sz="5500" b="1" dirty="0">
                <a:latin typeface="Times New Roman" panose="02020603050405020304" pitchFamily="18" charset="0"/>
                <a:cs typeface="Times New Roman" panose="02020603050405020304" pitchFamily="18" charset="0"/>
              </a:rPr>
              <a:t>Art. 165. </a:t>
            </a:r>
            <a:r>
              <a:rPr lang="pl-PL" sz="5500" dirty="0">
                <a:latin typeface="Times New Roman" panose="02020603050405020304" pitchFamily="18" charset="0"/>
                <a:cs typeface="Times New Roman" panose="02020603050405020304" pitchFamily="18" charset="0"/>
              </a:rPr>
              <a:t>1. Osoby niebędące obywatelami polskimi korzystają z nauki i opieki w publicznych przedszkolach lub publicznych innych formach wychowania przedszkolnego, a także w niepublicznych przedszkolach, o których mowa w </a:t>
            </a:r>
            <a:r>
              <a:rPr lang="pl-PL" sz="5500" dirty="0">
                <a:latin typeface="Times New Roman" panose="02020603050405020304" pitchFamily="18" charset="0"/>
                <a:cs typeface="Times New Roman" panose="02020603050405020304" pitchFamily="18" charset="0"/>
                <a:hlinkClick r:id="rId2"/>
              </a:rPr>
              <a:t>art. 17</a:t>
            </a:r>
            <a:r>
              <a:rPr lang="pl-PL" sz="5500" dirty="0">
                <a:latin typeface="Times New Roman" panose="02020603050405020304" pitchFamily="18" charset="0"/>
                <a:cs typeface="Times New Roman" panose="02020603050405020304" pitchFamily="18" charset="0"/>
              </a:rPr>
              <a:t> ust. 1 </a:t>
            </a:r>
            <a:r>
              <a:rPr lang="pl-PL" sz="5500" dirty="0">
                <a:latin typeface="Times New Roman" panose="02020603050405020304" pitchFamily="18" charset="0"/>
                <a:cs typeface="Times New Roman" panose="02020603050405020304" pitchFamily="18" charset="0"/>
                <a:hlinkClick r:id="rId3"/>
              </a:rPr>
              <a:t>ustawy o finansowaniu zadań oświatowych</a:t>
            </a:r>
            <a:r>
              <a:rPr lang="pl-PL" sz="5500" dirty="0">
                <a:latin typeface="Times New Roman" panose="02020603050405020304" pitchFamily="18" charset="0"/>
                <a:cs typeface="Times New Roman" panose="02020603050405020304" pitchFamily="18" charset="0"/>
              </a:rPr>
              <a:t>, oddziałach przedszkolnych w niepublicznych szkołach podstawowych, o których mowa w </a:t>
            </a:r>
            <a:r>
              <a:rPr lang="pl-PL" sz="5500" dirty="0">
                <a:latin typeface="Times New Roman" panose="02020603050405020304" pitchFamily="18" charset="0"/>
                <a:cs typeface="Times New Roman" panose="02020603050405020304" pitchFamily="18" charset="0"/>
                <a:hlinkClick r:id="rId4"/>
              </a:rPr>
              <a:t>art. 19</a:t>
            </a:r>
            <a:r>
              <a:rPr lang="pl-PL" sz="5500" dirty="0">
                <a:latin typeface="Times New Roman" panose="02020603050405020304" pitchFamily="18" charset="0"/>
                <a:cs typeface="Times New Roman" panose="02020603050405020304" pitchFamily="18" charset="0"/>
              </a:rPr>
              <a:t> ust. 1 </a:t>
            </a:r>
            <a:r>
              <a:rPr lang="pl-PL" sz="5500" dirty="0">
                <a:latin typeface="Times New Roman" panose="02020603050405020304" pitchFamily="18" charset="0"/>
                <a:cs typeface="Times New Roman" panose="02020603050405020304" pitchFamily="18" charset="0"/>
                <a:hlinkClick r:id="rId3"/>
              </a:rPr>
              <a:t>ustawy o finansowaniu zadań oświatowych</a:t>
            </a:r>
            <a:r>
              <a:rPr lang="pl-PL" sz="5500" dirty="0">
                <a:latin typeface="Times New Roman" panose="02020603050405020304" pitchFamily="18" charset="0"/>
                <a:cs typeface="Times New Roman" panose="02020603050405020304" pitchFamily="18" charset="0"/>
              </a:rPr>
              <a:t>, i niepublicznych innych formach wychowania przedszkolnego, o których mowa w </a:t>
            </a:r>
            <a:r>
              <a:rPr lang="pl-PL" sz="5500" dirty="0">
                <a:latin typeface="Times New Roman" panose="02020603050405020304" pitchFamily="18" charset="0"/>
                <a:cs typeface="Times New Roman" panose="02020603050405020304" pitchFamily="18" charset="0"/>
                <a:hlinkClick r:id="rId5"/>
              </a:rPr>
              <a:t>art. 21</a:t>
            </a:r>
            <a:r>
              <a:rPr lang="pl-PL" sz="5500" dirty="0">
                <a:latin typeface="Times New Roman" panose="02020603050405020304" pitchFamily="18" charset="0"/>
                <a:cs typeface="Times New Roman" panose="02020603050405020304" pitchFamily="18" charset="0"/>
              </a:rPr>
              <a:t> ust. 1 </a:t>
            </a:r>
            <a:r>
              <a:rPr lang="pl-PL" sz="5500" dirty="0">
                <a:latin typeface="Times New Roman" panose="02020603050405020304" pitchFamily="18" charset="0"/>
                <a:cs typeface="Times New Roman" panose="02020603050405020304" pitchFamily="18" charset="0"/>
                <a:hlinkClick r:id="rId3"/>
              </a:rPr>
              <a:t>ustawy o finansowaniu zadań oświatowych</a:t>
            </a:r>
            <a:r>
              <a:rPr lang="pl-PL" sz="5500" dirty="0">
                <a:latin typeface="Times New Roman" panose="02020603050405020304" pitchFamily="18" charset="0"/>
                <a:cs typeface="Times New Roman" panose="02020603050405020304" pitchFamily="18" charset="0"/>
              </a:rPr>
              <a:t>, a podlegające obowiązkowi szkolnemu, korzystają z nauki i opieki w publicznych szkołach podstawowych, publicznych szkołach artystycznych oraz w publicznych </a:t>
            </a:r>
            <a:r>
              <a:rPr lang="pl-PL" sz="5500" dirty="0">
                <a:latin typeface="Times New Roman" panose="02020603050405020304" pitchFamily="18" charset="0"/>
                <a:cs typeface="Times New Roman" panose="02020603050405020304" pitchFamily="18" charset="0"/>
                <a:hlinkClick r:id="rId3"/>
              </a:rPr>
              <a:t>placówkach</a:t>
            </a:r>
            <a:r>
              <a:rPr lang="pl-PL" sz="5500" dirty="0">
                <a:latin typeface="Times New Roman" panose="02020603050405020304" pitchFamily="18" charset="0"/>
                <a:cs typeface="Times New Roman" panose="02020603050405020304" pitchFamily="18" charset="0"/>
              </a:rPr>
              <a:t>, w tym </a:t>
            </a:r>
            <a:r>
              <a:rPr lang="pl-PL" sz="5500" dirty="0">
                <a:latin typeface="Times New Roman" panose="02020603050405020304" pitchFamily="18" charset="0"/>
                <a:cs typeface="Times New Roman" panose="02020603050405020304" pitchFamily="18" charset="0"/>
                <a:hlinkClick r:id="rId3"/>
              </a:rPr>
              <a:t>placówkach</a:t>
            </a:r>
            <a:r>
              <a:rPr lang="pl-PL" sz="5500" dirty="0">
                <a:latin typeface="Times New Roman" panose="02020603050405020304" pitchFamily="18" charset="0"/>
                <a:cs typeface="Times New Roman" panose="02020603050405020304" pitchFamily="18" charset="0"/>
              </a:rPr>
              <a:t> artystycznych, na warunkach dotyczących obywateli polskich. </a:t>
            </a:r>
          </a:p>
          <a:p>
            <a:pPr marL="0" indent="0">
              <a:lnSpc>
                <a:spcPct val="120000"/>
              </a:lnSpc>
              <a:spcBef>
                <a:spcPts val="0"/>
              </a:spcBef>
              <a:buNone/>
            </a:pPr>
            <a:endParaRPr lang="pl-PL" sz="55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2. Osoby niebędące obywatelami polskimi, podlegające obowiązkowi nauki, korzystają z nauki i opieki w publicznych szkołach ponadpodstawowych na warunkach dotyczących obywateli polskich do ukończenia 18 lat lub ukończenia szkoły ponadpodstawowej. </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3. Na warunkach dotyczących obywateli polskich z nauki w publicznych </a:t>
            </a:r>
            <a:r>
              <a:rPr lang="pl-PL" sz="5500" dirty="0">
                <a:latin typeface="Times New Roman" panose="02020603050405020304" pitchFamily="18" charset="0"/>
                <a:cs typeface="Times New Roman" panose="02020603050405020304" pitchFamily="18" charset="0"/>
                <a:hlinkClick r:id="rId3"/>
              </a:rPr>
              <a:t>szkołach dla dorosłych</a:t>
            </a:r>
            <a:r>
              <a:rPr lang="pl-PL" sz="5500" dirty="0">
                <a:latin typeface="Times New Roman" panose="02020603050405020304" pitchFamily="18" charset="0"/>
                <a:cs typeface="Times New Roman" panose="02020603050405020304" pitchFamily="18" charset="0"/>
              </a:rPr>
              <a:t>, publicznych branżowych szkołach II stopnia, publicznych szkołach policealnych, publicznych szkołach artystycznych, publicznych </a:t>
            </a:r>
            <a:r>
              <a:rPr lang="pl-PL" sz="5500" dirty="0">
                <a:latin typeface="Times New Roman" panose="02020603050405020304" pitchFamily="18" charset="0"/>
                <a:cs typeface="Times New Roman" panose="02020603050405020304" pitchFamily="18" charset="0"/>
                <a:hlinkClick r:id="rId3"/>
              </a:rPr>
              <a:t>placówkach</a:t>
            </a:r>
            <a:r>
              <a:rPr lang="pl-PL" sz="5500" dirty="0">
                <a:latin typeface="Times New Roman" panose="02020603050405020304" pitchFamily="18" charset="0"/>
                <a:cs typeface="Times New Roman" panose="02020603050405020304" pitchFamily="18" charset="0"/>
              </a:rPr>
              <a:t> i publicznych kolegiach pracowników służb społecznych oraz z </a:t>
            </a:r>
            <a:r>
              <a:rPr lang="pl-PL" sz="5500" dirty="0">
                <a:latin typeface="Times New Roman" panose="02020603050405020304" pitchFamily="18" charset="0"/>
                <a:cs typeface="Times New Roman" panose="02020603050405020304" pitchFamily="18" charset="0"/>
                <a:hlinkClick r:id="rId3"/>
              </a:rPr>
              <a:t>kształcenia ustawicznego</a:t>
            </a:r>
            <a:r>
              <a:rPr lang="pl-PL" sz="5500" dirty="0">
                <a:latin typeface="Times New Roman" panose="02020603050405020304" pitchFamily="18" charset="0"/>
                <a:cs typeface="Times New Roman" panose="02020603050405020304" pitchFamily="18" charset="0"/>
              </a:rPr>
              <a:t> w formie </a:t>
            </a:r>
            <a:r>
              <a:rPr lang="pl-PL" sz="5500" dirty="0">
                <a:latin typeface="Times New Roman" panose="02020603050405020304" pitchFamily="18" charset="0"/>
                <a:cs typeface="Times New Roman" panose="02020603050405020304" pitchFamily="18" charset="0"/>
                <a:hlinkClick r:id="rId3"/>
              </a:rPr>
              <a:t>kwalifikacyjnych kursów zawodowych</a:t>
            </a:r>
            <a:r>
              <a:rPr lang="pl-PL" sz="5500" dirty="0">
                <a:latin typeface="Times New Roman" panose="02020603050405020304" pitchFamily="18" charset="0"/>
                <a:cs typeface="Times New Roman" panose="02020603050405020304" pitchFamily="18" charset="0"/>
              </a:rPr>
              <a:t> korzystają: </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1) obywatele państw członkowskich Unii Europejskiej, państwa członkowskiego Europejskiego Stowarzyszenia o Wolnym Handlu (EFTA) - strony umowy o Europejskim Obszarze Gospodarczym lub Konfederacji Szwajcarskiej, a także członkowie ich rodzin posiadający prawo pobytu lub prawo stałego pobytu;</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2) osoby pochodzenia polskiego w rozumieniu przepisów o repatriacji;</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3) osoby, którym udzielono zezwolenia na pobyt stały na terytorium Rzeczypospolitej Polskiej;</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4) osoby posiadające ważną Kartę Polaka;</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5) osoby, dla których uprawnienie takie wynika z umów międzynarodowych;</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6) osoby, którym nadano status uchodźcy, oraz członkowie ich rodzin;</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7) osoby posiadające zgodę na pobyt tolerowany;</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8) osoby, którym udzielono zgody na pobyt ze względów humanitarnych, oraz członkowie ich rodzin;</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9) osoby, którym udzielono ochrony uzupełniającej, oraz członkowie ich rodzin;</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10) osoby korzystające z ochrony czasowej na terytorium Rzeczypospolitej Polskiej;</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11) osoby, którym na terytorium Rzeczypospolitej Polskiej udzielono zezwolenia na pobyt rezydenta długoterminowego Unii Europejskiej;</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12) osoby, którym na terytorium Rzeczypospolitej Polskiej udzielono zezwolenia na pobyt czasowy w związku z okolicznością, o której mowa w </a:t>
            </a:r>
            <a:r>
              <a:rPr lang="pl-PL" sz="5500" dirty="0">
                <a:latin typeface="Times New Roman" panose="02020603050405020304" pitchFamily="18" charset="0"/>
                <a:cs typeface="Times New Roman" panose="02020603050405020304" pitchFamily="18" charset="0"/>
                <a:hlinkClick r:id="rId6"/>
              </a:rPr>
              <a:t>art. 127</a:t>
            </a:r>
            <a:r>
              <a:rPr lang="pl-PL" sz="5500" dirty="0">
                <a:latin typeface="Times New Roman" panose="02020603050405020304" pitchFamily="18" charset="0"/>
                <a:cs typeface="Times New Roman" panose="02020603050405020304" pitchFamily="18" charset="0"/>
              </a:rPr>
              <a:t>, </a:t>
            </a:r>
            <a:r>
              <a:rPr lang="pl-PL" sz="5500" dirty="0">
                <a:latin typeface="Times New Roman" panose="02020603050405020304" pitchFamily="18" charset="0"/>
                <a:cs typeface="Times New Roman" panose="02020603050405020304" pitchFamily="18" charset="0"/>
                <a:hlinkClick r:id="rId7"/>
              </a:rPr>
              <a:t>art. 159</a:t>
            </a:r>
            <a:r>
              <a:rPr lang="pl-PL" sz="5500" dirty="0">
                <a:latin typeface="Times New Roman" panose="02020603050405020304" pitchFamily="18" charset="0"/>
                <a:cs typeface="Times New Roman" panose="02020603050405020304" pitchFamily="18" charset="0"/>
              </a:rPr>
              <a:t> ust. 1, </a:t>
            </a:r>
            <a:r>
              <a:rPr lang="pl-PL" sz="5500" dirty="0">
                <a:latin typeface="Times New Roman" panose="02020603050405020304" pitchFamily="18" charset="0"/>
                <a:cs typeface="Times New Roman" panose="02020603050405020304" pitchFamily="18" charset="0"/>
                <a:hlinkClick r:id="rId8"/>
              </a:rPr>
              <a:t>art. 176</a:t>
            </a:r>
            <a:r>
              <a:rPr lang="pl-PL" sz="5500" dirty="0">
                <a:latin typeface="Times New Roman" panose="02020603050405020304" pitchFamily="18" charset="0"/>
                <a:cs typeface="Times New Roman" panose="02020603050405020304" pitchFamily="18" charset="0"/>
              </a:rPr>
              <a:t> lub </a:t>
            </a:r>
            <a:r>
              <a:rPr lang="pl-PL" sz="5500" dirty="0">
                <a:latin typeface="Times New Roman" panose="02020603050405020304" pitchFamily="18" charset="0"/>
                <a:cs typeface="Times New Roman" panose="02020603050405020304" pitchFamily="18" charset="0"/>
                <a:hlinkClick r:id="rId9"/>
              </a:rPr>
              <a:t>art. 186</a:t>
            </a:r>
            <a:r>
              <a:rPr lang="pl-PL" sz="5500" dirty="0">
                <a:latin typeface="Times New Roman" panose="02020603050405020304" pitchFamily="18" charset="0"/>
                <a:cs typeface="Times New Roman" panose="02020603050405020304" pitchFamily="18" charset="0"/>
              </a:rPr>
              <a:t> ust. 1 pkt 3 lub 4 ustawy z dnia 12 grudnia 2013 r. o cudzoziemcach;</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13) osoby, które ubiegają się o udzielenie ochrony międzynarodowej, oraz członkowie ich rodzin;</a:t>
            </a:r>
          </a:p>
          <a:p>
            <a:pPr marL="0" indent="0">
              <a:lnSpc>
                <a:spcPct val="120000"/>
              </a:lnSpc>
              <a:spcBef>
                <a:spcPts val="0"/>
              </a:spcBef>
              <a:buNone/>
            </a:pPr>
            <a:r>
              <a:rPr lang="pl-PL" sz="5500" dirty="0">
                <a:latin typeface="Times New Roman" panose="02020603050405020304" pitchFamily="18" charset="0"/>
                <a:cs typeface="Times New Roman" panose="02020603050405020304" pitchFamily="18" charset="0"/>
              </a:rPr>
              <a:t>14) osoby, które posiadają kartę pobytu z adnotacją „dostęp do rynku pracy”, wizę </a:t>
            </a:r>
            <a:r>
              <a:rPr lang="pl-PL" sz="5500" dirty="0" err="1">
                <a:latin typeface="Times New Roman" panose="02020603050405020304" pitchFamily="18" charset="0"/>
                <a:cs typeface="Times New Roman" panose="02020603050405020304" pitchFamily="18" charset="0"/>
              </a:rPr>
              <a:t>Schengen</a:t>
            </a:r>
            <a:r>
              <a:rPr lang="pl-PL" sz="5500" dirty="0">
                <a:latin typeface="Times New Roman" panose="02020603050405020304" pitchFamily="18" charset="0"/>
                <a:cs typeface="Times New Roman" panose="02020603050405020304" pitchFamily="18" charset="0"/>
              </a:rPr>
              <a:t> lub wizę krajową wydaną w celu wykonywania pracy na terytorium Rzeczypospolitej Polskiej.</a:t>
            </a:r>
          </a:p>
          <a:p>
            <a:pPr marL="0" indent="0">
              <a:lnSpc>
                <a:spcPct val="120000"/>
              </a:lnSpc>
              <a:spcBef>
                <a:spcPts val="0"/>
              </a:spcBef>
              <a:buNone/>
            </a:pPr>
            <a:endParaRPr lang="pl-PL" sz="55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endParaRPr lang="pl-PL" sz="5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908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01707" y="551329"/>
            <a:ext cx="13235998" cy="9559322"/>
          </a:xfrm>
        </p:spPr>
        <p:txBody>
          <a:bodyPr>
            <a:normAutofit fontScale="25000" lnSpcReduction="20000"/>
          </a:bodyPr>
          <a:lstStyle/>
          <a:p>
            <a:pPr marL="0" lvl="0" indent="0">
              <a:lnSpc>
                <a:spcPct val="100000"/>
              </a:lnSpc>
              <a:spcBef>
                <a:spcPts val="0"/>
              </a:spcBef>
              <a:buNone/>
            </a:pPr>
            <a:r>
              <a:rPr lang="pl-PL" sz="12800" b="1" dirty="0">
                <a:latin typeface="Times New Roman" pitchFamily="18" charset="0"/>
                <a:cs typeface="Times New Roman" pitchFamily="18" charset="0"/>
              </a:rPr>
              <a:t>Przyjęcie ucznia cudzoziemskiego do szkoły</a:t>
            </a:r>
          </a:p>
          <a:p>
            <a:pPr marL="0" lvl="0" indent="0">
              <a:lnSpc>
                <a:spcPct val="100000"/>
              </a:lnSpc>
              <a:spcBef>
                <a:spcPts val="0"/>
              </a:spcBef>
              <a:buNone/>
            </a:pPr>
            <a:endParaRPr lang="pl-PL" sz="11200" b="1" dirty="0">
              <a:latin typeface="Times New Roman" pitchFamily="18" charset="0"/>
              <a:cs typeface="Times New Roman" pitchFamily="18" charset="0"/>
            </a:endParaRPr>
          </a:p>
          <a:p>
            <a:pPr marL="0" lvl="0" indent="0">
              <a:lnSpc>
                <a:spcPct val="100000"/>
              </a:lnSpc>
              <a:spcBef>
                <a:spcPts val="0"/>
              </a:spcBef>
              <a:buNone/>
            </a:pPr>
            <a:r>
              <a:rPr lang="pl-PL" sz="11200" dirty="0">
                <a:latin typeface="Times New Roman" pitchFamily="18" charset="0"/>
                <a:cs typeface="Times New Roman" pitchFamily="18" charset="0"/>
              </a:rPr>
              <a:t>Ucznia przyjmuje do szkoły i kwalifikuje do odpowiedniej klasy  dyrektor  szkoły na podstawie </a:t>
            </a:r>
            <a:r>
              <a:rPr lang="pl-PL" sz="11200" i="1" dirty="0">
                <a:latin typeface="Times New Roman" pitchFamily="18" charset="0"/>
                <a:cs typeface="Times New Roman" pitchFamily="18" charset="0"/>
              </a:rPr>
              <a:t>dokumentów</a:t>
            </a:r>
            <a:r>
              <a:rPr lang="pl-PL" sz="11200" dirty="0">
                <a:latin typeface="Times New Roman" pitchFamily="18" charset="0"/>
                <a:cs typeface="Times New Roman" pitchFamily="18" charset="0"/>
              </a:rPr>
              <a:t>.</a:t>
            </a:r>
          </a:p>
          <a:p>
            <a:pPr>
              <a:buNone/>
            </a:pPr>
            <a:r>
              <a:rPr lang="pl-PL" sz="11200" dirty="0">
                <a:latin typeface="Times New Roman" pitchFamily="18" charset="0"/>
                <a:cs typeface="Times New Roman" pitchFamily="18" charset="0"/>
              </a:rPr>
              <a:t>	§ 2. w rozporządzeniu jest mowa o:</a:t>
            </a:r>
          </a:p>
          <a:p>
            <a:pPr>
              <a:buNone/>
            </a:pPr>
            <a:r>
              <a:rPr lang="pl-PL" sz="11200" dirty="0">
                <a:latin typeface="Times New Roman" pitchFamily="18" charset="0"/>
                <a:cs typeface="Times New Roman" pitchFamily="18" charset="0"/>
              </a:rPr>
              <a:t>3) </a:t>
            </a:r>
            <a:r>
              <a:rPr lang="pl-PL" sz="11200" i="1" dirty="0">
                <a:latin typeface="Times New Roman" pitchFamily="18" charset="0"/>
                <a:cs typeface="Times New Roman" pitchFamily="18" charset="0"/>
              </a:rPr>
              <a:t>dokumentach</a:t>
            </a:r>
            <a:r>
              <a:rPr lang="pl-PL" sz="11200" dirty="0">
                <a:latin typeface="Times New Roman" pitchFamily="18" charset="0"/>
                <a:cs typeface="Times New Roman" pitchFamily="18" charset="0"/>
              </a:rPr>
              <a:t> – należy przez to rozumieć:</a:t>
            </a:r>
          </a:p>
          <a:p>
            <a:pPr marL="771525" indent="-771525">
              <a:buAutoNum type="alphaLcParenR"/>
            </a:pPr>
            <a:r>
              <a:rPr lang="pl-PL" sz="11200" dirty="0">
                <a:latin typeface="Times New Roman" pitchFamily="18" charset="0"/>
                <a:cs typeface="Times New Roman" pitchFamily="18" charset="0"/>
              </a:rPr>
              <a:t>świadectwo, zaświadczenie lub inny dokument stwierdzające ukończenie szkoły lub kolejnego etapu edukacji za granicą lub</a:t>
            </a:r>
          </a:p>
          <a:p>
            <a:pPr marL="742950" indent="-742950">
              <a:buAutoNum type="alphaLcParenR" startAt="2"/>
            </a:pPr>
            <a:r>
              <a:rPr lang="pl-PL" sz="11200" dirty="0">
                <a:latin typeface="Times New Roman" pitchFamily="18" charset="0"/>
                <a:cs typeface="Times New Roman" pitchFamily="18" charset="0"/>
              </a:rPr>
              <a:t>świadectwo, zaświadczenie lub inny dokument wydane przez szkołę za granicą, potwierdzające uczęszczanie ucznia przybywającego z zagranicy do szkoły za granicą i wskazujące klasę lub etap edukacji, który uczeń ukończył w szkole za granicą, oraz dokument potwierdzający sumę lat nauki szkolnej ucznia lub pisemne oświadczenie dotyczące sumy lat nauki szkolnej ucznia, złożone przez rodzica ucznia albo pełnoletniego ucznia, jeżeli ustalenie sumy lat nauki szkolnej nie jest możliwe na podstawie świadectwa, zaświadczenia lub innego dokumentu;</a:t>
            </a:r>
          </a:p>
          <a:p>
            <a:pPr>
              <a:buNone/>
            </a:pPr>
            <a:r>
              <a:rPr lang="pl-PL" sz="11200" dirty="0">
                <a:latin typeface="Times New Roman" pitchFamily="18" charset="0"/>
                <a:cs typeface="Times New Roman" pitchFamily="18" charset="0"/>
              </a:rPr>
              <a:t>	§ 11. Uczeń przybywający z zagranicy może być kwalifikowany do odpowiedniej klasy lub na odpowiedni semestr lub rok kształcenia oraz przyjmowany odpowiednio do publicznej szkoły, o której mowa w § 4 ust. 2, § 5 i § 6 pkt 1–6, oraz publicznej szkoły artystycznej lub publicznej placówki artystycznej także z uwzględnieniem wieku ucznia lub opinii rodzica ucznia albo pełnoletniego ucznia wyrażonej w formie ustnej lub pisemnej.</a:t>
            </a:r>
          </a:p>
          <a:p>
            <a:pPr>
              <a:buNone/>
            </a:pPr>
            <a:r>
              <a:rPr lang="pl-PL" sz="11200" dirty="0">
                <a:latin typeface="Times New Roman" pitchFamily="18" charset="0"/>
                <a:cs typeface="Times New Roman" pitchFamily="18" charset="0"/>
              </a:rPr>
              <a:t>§ 12. 1. Jeżeli uczeń przybywający z zagranicy nie może przedłożyć dokumentów, zostaje zakwalifikowany do odpowiedniej klasy lub na odpowiedni semestr lub rok kształcenia oraz przyjęty do publicznej szkoły lub publicznej placówki artystycznej na podstawie rozmowy kwalifikacyjnej. Przepisy § 4–8, § 10, § 11 i § 13–15 stosuje się odpowiednio.</a:t>
            </a:r>
          </a:p>
          <a:p>
            <a:pPr>
              <a:buNone/>
            </a:pPr>
            <a:endParaRPr lang="pl-PL" sz="5400" dirty="0">
              <a:latin typeface="Times New Roman" panose="02020603050405020304" pitchFamily="18" charset="0"/>
              <a:cs typeface="Times New Roman" panose="02020603050405020304" pitchFamily="18" charset="0"/>
            </a:endParaRPr>
          </a:p>
          <a:p>
            <a:pPr marL="0" indent="0">
              <a:buNone/>
            </a:pPr>
            <a:r>
              <a:rPr lang="pl-PL" sz="5600" dirty="0">
                <a:latin typeface="Times New Roman" panose="02020603050405020304" pitchFamily="18" charset="0"/>
                <a:cs typeface="Times New Roman" pitchFamily="18" charset="0"/>
              </a:rPr>
              <a:t>Rozporządzenie Ministra Edukacji Narodowej z dnia 23 sierpnia 2017 r. w sprawie kształcenia osób niebędących obywatelami polskimi oraz osób będących obywatelami polskimi, które pobierały naukę w szkołach funkcjonujących w systemach oświaty innych państw (</a:t>
            </a:r>
            <a:r>
              <a:rPr lang="pl-PL" sz="5600" dirty="0" err="1">
                <a:latin typeface="Times New Roman" panose="02020603050405020304" pitchFamily="18" charset="0"/>
                <a:cs typeface="Times New Roman" panose="02020603050405020304" pitchFamily="18" charset="0"/>
              </a:rPr>
              <a:t>t.j</a:t>
            </a:r>
            <a:r>
              <a:rPr lang="pl-PL" sz="5600" dirty="0">
                <a:latin typeface="Times New Roman" panose="02020603050405020304" pitchFamily="18" charset="0"/>
                <a:cs typeface="Times New Roman" panose="02020603050405020304" pitchFamily="18" charset="0"/>
              </a:rPr>
              <a:t>. Dz. U. z 2023  poz. 2301)</a:t>
            </a:r>
          </a:p>
          <a:p>
            <a:pPr marL="0" indent="0">
              <a:lnSpc>
                <a:spcPct val="100000"/>
              </a:lnSpc>
              <a:spcBef>
                <a:spcPts val="0"/>
              </a:spcBef>
              <a:buNone/>
            </a:pPr>
            <a:endParaRPr lang="pl-PL" sz="4900" u="sng" dirty="0">
              <a:latin typeface="Times New Roman" pitchFamily="18" charset="0"/>
              <a:cs typeface="Times New Roman" pitchFamily="18" charset="0"/>
            </a:endParaRPr>
          </a:p>
          <a:p>
            <a:pPr marL="0" lvl="0" indent="0">
              <a:lnSpc>
                <a:spcPct val="100000"/>
              </a:lnSpc>
              <a:spcBef>
                <a:spcPts val="0"/>
              </a:spcBef>
              <a:buNone/>
            </a:pPr>
            <a:endParaRPr lang="pl-PL"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2BA8E28-4394-4D78-8D91-5729FCD4DA26}"/>
              </a:ext>
            </a:extLst>
          </p:cNvPr>
          <p:cNvSpPr>
            <a:spLocks noGrp="1"/>
          </p:cNvSpPr>
          <p:nvPr>
            <p:ph idx="1"/>
          </p:nvPr>
        </p:nvSpPr>
        <p:spPr>
          <a:xfrm>
            <a:off x="431074" y="457200"/>
            <a:ext cx="12657909" cy="9548949"/>
          </a:xfrm>
        </p:spPr>
        <p:txBody>
          <a:bodyPr>
            <a:normAutofit fontScale="25000" lnSpcReduction="20000"/>
          </a:bodyPr>
          <a:lstStyle/>
          <a:p>
            <a:pPr marL="0" indent="0">
              <a:buNone/>
            </a:pPr>
            <a:r>
              <a:rPr lang="pl-PL" sz="12800" b="1" dirty="0">
                <a:latin typeface="Times New Roman" panose="02020603050405020304" pitchFamily="18" charset="0"/>
                <a:cs typeface="Times New Roman" panose="02020603050405020304" pitchFamily="18" charset="0"/>
              </a:rPr>
              <a:t>Dodatkowe zajęcia z języka polskiego dla uczniów cudzoziemskich – ogólne założenia </a:t>
            </a:r>
            <a:endParaRPr lang="pl-PL" sz="12800" dirty="0">
              <a:latin typeface="Times New Roman" panose="02020603050405020304" pitchFamily="18" charset="0"/>
              <a:cs typeface="Times New Roman" panose="02020603050405020304" pitchFamily="18" charset="0"/>
            </a:endParaRPr>
          </a:p>
          <a:p>
            <a:pPr marL="0" indent="0">
              <a:buNone/>
            </a:pPr>
            <a:r>
              <a:rPr lang="pl-PL" sz="9600" dirty="0">
                <a:latin typeface="Times New Roman" panose="02020603050405020304" pitchFamily="18" charset="0"/>
                <a:cs typeface="Times New Roman" panose="02020603050405020304" pitchFamily="18" charset="0"/>
              </a:rPr>
              <a:t>§ 17. 1. Dla uczniów przybywających z zagranicy, podlegających obowiązkowi szkolnemu lub obowiązkowi nauki, którzy nie znają języka polskiego albo znają go na poziomie niewystarczającym do korzystania z nauki, organ prowadzący szkołę organizuje w szkole, w której uczeń realizuje naukę zgodnie z podstawą programową kształcenia ogólnego, dodatkową, bezpłatną naukę języka polskiego w formie dodatkowych zajęć lekcyjnych z języka polskiego.</a:t>
            </a:r>
          </a:p>
          <a:p>
            <a:pPr marL="0" indent="0">
              <a:buNone/>
            </a:pPr>
            <a:r>
              <a:rPr lang="pl-PL" sz="9600" dirty="0">
                <a:latin typeface="Times New Roman" panose="02020603050405020304" pitchFamily="18" charset="0"/>
                <a:cs typeface="Times New Roman" panose="02020603050405020304" pitchFamily="18" charset="0"/>
              </a:rPr>
              <a:t>2. Dodatkowe zajęcia lekcyjne z języka polskiego są prowadzone indywidualnie lub w grupach w wymiarze pozwalającym na opanowanie języka polskiego w stopniu umożliwiającym udział w obowiązkowych zajęciach edukacyjnych, nie niższym niż 2 godziny lekcyjne tygodniowo.</a:t>
            </a:r>
          </a:p>
          <a:p>
            <a:pPr marL="0" indent="0">
              <a:buNone/>
            </a:pPr>
            <a:r>
              <a:rPr lang="pl-PL" sz="9600" dirty="0">
                <a:latin typeface="Times New Roman" panose="02020603050405020304" pitchFamily="18" charset="0"/>
                <a:cs typeface="Times New Roman" panose="02020603050405020304" pitchFamily="18" charset="0"/>
              </a:rPr>
              <a:t>§ 18. 1. Dla uczniów wymienionych w § 17 ust. 1, w odniesieniu do których nauczyciel prowadzący zajęcia edukacyjne z danego przedmiotu stwierdzi konieczność uzupełnienia różnic programowych z tego przedmiotu, organ prowadzący szkołę organizuje w szkole dodatkowe zajęcia wyrównawcze z tego przedmiotu.</a:t>
            </a:r>
          </a:p>
          <a:p>
            <a:pPr marL="0" indent="0">
              <a:buNone/>
            </a:pPr>
            <a:r>
              <a:rPr lang="pl-PL" sz="9600" dirty="0">
                <a:latin typeface="Times New Roman" panose="02020603050405020304" pitchFamily="18" charset="0"/>
                <a:cs typeface="Times New Roman" panose="02020603050405020304" pitchFamily="18" charset="0"/>
              </a:rPr>
              <a:t>§ 19. Łączny wymiar godzin zajęć lekcyjnych, o których mowa w § 17 ust. 2 i § 18 ust. 2, nie może być wyższy niż 5 godzin lekcyjnych tygodniowo w odniesieniu do jednego ucznia.</a:t>
            </a:r>
          </a:p>
          <a:p>
            <a:pPr marL="0" indent="0">
              <a:buNone/>
            </a:pPr>
            <a:endParaRPr lang="pl-PL" sz="9600" dirty="0">
              <a:latin typeface="Times New Roman" panose="02020603050405020304" pitchFamily="18" charset="0"/>
              <a:cs typeface="Times New Roman" panose="02020603050405020304" pitchFamily="18" charset="0"/>
            </a:endParaRPr>
          </a:p>
          <a:p>
            <a:pPr marL="0" indent="0">
              <a:buNone/>
            </a:pPr>
            <a:r>
              <a:rPr lang="pl-PL" sz="5600" dirty="0">
                <a:latin typeface="Times New Roman" panose="02020603050405020304" pitchFamily="18" charset="0"/>
                <a:cs typeface="Times New Roman" pitchFamily="18" charset="0"/>
              </a:rPr>
              <a:t>Rozporządzenie Ministra Edukacji Narodowej z dnia 23 sierpnia 2017 r. w sprawie kształcenia osób niebędących obywatelami polskimi oraz osób będących obywatelami polskimi, które pobierały naukę w szkołach funkcjonujących w systemach oświaty innych państw (</a:t>
            </a:r>
            <a:r>
              <a:rPr lang="pl-PL" sz="5600" dirty="0" err="1">
                <a:latin typeface="Times New Roman" panose="02020603050405020304" pitchFamily="18" charset="0"/>
                <a:cs typeface="Times New Roman" pitchFamily="18" charset="0"/>
              </a:rPr>
              <a:t>t.j</a:t>
            </a:r>
            <a:r>
              <a:rPr lang="pl-PL" sz="5600" dirty="0">
                <a:latin typeface="Times New Roman" panose="02020603050405020304" pitchFamily="18" charset="0"/>
                <a:cs typeface="Times New Roman" pitchFamily="18" charset="0"/>
              </a:rPr>
              <a:t>. Dz. U. z 2023  poz. 2301)</a:t>
            </a:r>
          </a:p>
          <a:p>
            <a:pPr marL="0" indent="0">
              <a:buNone/>
            </a:pPr>
            <a:endParaRPr lang="pl-PL" sz="9600" b="1" dirty="0">
              <a:latin typeface="Times New Roman" panose="02020603050405020304" pitchFamily="18" charset="0"/>
              <a:cs typeface="Times New Roman" panose="02020603050405020304" pitchFamily="18" charset="0"/>
            </a:endParaRPr>
          </a:p>
          <a:p>
            <a:pPr marL="0" indent="0">
              <a:buNone/>
            </a:pPr>
            <a:r>
              <a:rPr lang="pl-PL" sz="12800" b="1" dirty="0">
                <a:latin typeface="Times New Roman" panose="02020603050405020304" pitchFamily="18" charset="0"/>
                <a:cs typeface="Times New Roman" panose="02020603050405020304" pitchFamily="18" charset="0"/>
              </a:rPr>
              <a:t>Wymiar zajęć z j. polskiego (dla wszystkich uczniów cudzoziemskich, także uchodźców z Ukrainy)</a:t>
            </a:r>
          </a:p>
          <a:p>
            <a:pPr marL="0" indent="0">
              <a:buNone/>
            </a:pPr>
            <a:r>
              <a:rPr lang="pl-PL" sz="9600" dirty="0">
                <a:latin typeface="Times New Roman" panose="02020603050405020304" pitchFamily="18" charset="0"/>
                <a:cs typeface="Times New Roman" panose="02020603050405020304" pitchFamily="18" charset="0"/>
              </a:rPr>
              <a:t>Art.  165.  [Prawo cudzoziemców do nauki szkolnej]</a:t>
            </a:r>
            <a:endParaRPr lang="pl-PL" sz="9600" b="1" dirty="0">
              <a:latin typeface="Times New Roman" panose="02020603050405020304" pitchFamily="18" charset="0"/>
              <a:cs typeface="Times New Roman" panose="02020603050405020304" pitchFamily="18" charset="0"/>
            </a:endParaRPr>
          </a:p>
          <a:p>
            <a:pPr marL="0" indent="0">
              <a:buNone/>
            </a:pPr>
            <a:r>
              <a:rPr lang="pl-PL" sz="9600" dirty="0">
                <a:latin typeface="Times New Roman" panose="02020603050405020304" pitchFamily="18" charset="0"/>
                <a:cs typeface="Times New Roman" panose="02020603050405020304" pitchFamily="18" charset="0"/>
              </a:rPr>
              <a:t>7. Osoby niebędące obywatelami polskimi, podlegające obowiązkowi szkolnemu lub obowiązkowi nauki, które nie znają języka polskiego albo znają go na poziomie niewystarczającym do korzystania z nauki, mają prawo do dodatkowej, bezpłatnej nauki języka polskiego nie dłużej niż przez okres 24 miesięcy. Dodatkową naukę języka polskiego dla tych osób organizuje organ prowadzący szkołę. </a:t>
            </a:r>
          </a:p>
          <a:p>
            <a:pPr marL="0" indent="0">
              <a:buNone/>
            </a:pPr>
            <a:endParaRPr lang="pl-PL" sz="9600" b="1"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pl-PL" sz="5600" dirty="0">
                <a:latin typeface="Times New Roman" panose="02020603050405020304" pitchFamily="18" charset="0"/>
                <a:cs typeface="Times New Roman" panose="02020603050405020304" pitchFamily="18" charset="0"/>
              </a:rPr>
              <a:t>Ustawa z dnia 14 grudnia 2016 r. – Prawo oświatowe </a:t>
            </a:r>
          </a:p>
          <a:p>
            <a:pPr marL="0" indent="0">
              <a:buNone/>
            </a:pPr>
            <a:endParaRPr lang="pl-PL" sz="7400" dirty="0">
              <a:latin typeface="Times New Roman" panose="02020603050405020304" pitchFamily="18" charset="0"/>
              <a:cs typeface="Times New Roman" panose="02020603050405020304" pitchFamily="18" charset="0"/>
            </a:endParaRPr>
          </a:p>
          <a:p>
            <a:pPr marL="0" indent="0">
              <a:buNone/>
            </a:pPr>
            <a:endParaRPr lang="pl-PL" sz="7400" dirty="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294171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87F623-9825-4C21-84EE-B82D97E805A4}"/>
              </a:ext>
            </a:extLst>
          </p:cNvPr>
          <p:cNvSpPr>
            <a:spLocks noGrp="1"/>
          </p:cNvSpPr>
          <p:nvPr>
            <p:ph type="title"/>
          </p:nvPr>
        </p:nvSpPr>
        <p:spPr>
          <a:xfrm>
            <a:off x="384313" y="547691"/>
            <a:ext cx="12388712" cy="1294362"/>
          </a:xfrm>
        </p:spPr>
        <p:txBody>
          <a:bodyPr>
            <a:normAutofit/>
          </a:bodyPr>
          <a:lstStyle/>
          <a:p>
            <a:r>
              <a:rPr lang="pl-PL" sz="3600" b="1" dirty="0">
                <a:latin typeface="Times New Roman" panose="02020603050405020304" pitchFamily="18" charset="0"/>
                <a:cs typeface="Times New Roman" panose="02020603050405020304" pitchFamily="18" charset="0"/>
              </a:rPr>
              <a:t>Dodatkowe zajęcia z języka polskiego dla uczniów uchodźców z Ukrainy</a:t>
            </a:r>
          </a:p>
        </p:txBody>
      </p:sp>
      <p:sp>
        <p:nvSpPr>
          <p:cNvPr id="3" name="Symbol zastępczy zawartości 2">
            <a:extLst>
              <a:ext uri="{FF2B5EF4-FFF2-40B4-BE49-F238E27FC236}">
                <a16:creationId xmlns:a16="http://schemas.microsoft.com/office/drawing/2014/main" id="{2FF4FECA-26B4-41A8-9C6F-49696155965B}"/>
              </a:ext>
            </a:extLst>
          </p:cNvPr>
          <p:cNvSpPr>
            <a:spLocks noGrp="1"/>
          </p:cNvSpPr>
          <p:nvPr>
            <p:ph idx="1"/>
          </p:nvPr>
        </p:nvSpPr>
        <p:spPr>
          <a:xfrm>
            <a:off x="384313" y="2199861"/>
            <a:ext cx="12947374" cy="7539449"/>
          </a:xfrm>
        </p:spPr>
        <p:txBody>
          <a:bodyPr>
            <a:normAutofit lnSpcReduction="10000"/>
          </a:bodyPr>
          <a:lstStyle/>
          <a:p>
            <a:pPr marL="0" indent="0">
              <a:buNone/>
            </a:pPr>
            <a:r>
              <a:rPr lang="pl-PL" sz="3300" dirty="0">
                <a:latin typeface="Times New Roman" panose="02020603050405020304" pitchFamily="18" charset="0"/>
                <a:cs typeface="Times New Roman" panose="02020603050405020304" pitchFamily="18" charset="0"/>
              </a:rPr>
              <a:t>§ 11a. 1. W latach szkolnych 2021/2022–2023/202413) dodatkowe zajęcia lekcyjne z języka polskiego, o których mowa w § 17 ust. 1 rozporządzenia z dnia 23 sierpnia 2017 r., dla uczniów będących obywatelami Ukrainy, o których mowa w § 1, są prowadzone indywidualnie lub w grupach liczących nie więcej niż 15 uczniów, w wymiarze pozwalającym na opanowanie języka polskiego w stopniu umożliwiającym udział w obowiązkowych zajęciach edukacyjnych, nie niższym niż 6 godzin lekcyjnych tygodniowo.</a:t>
            </a:r>
          </a:p>
          <a:p>
            <a:pPr marL="0" indent="0">
              <a:buNone/>
            </a:pPr>
            <a:endParaRPr lang="pl-PL" sz="3300" dirty="0">
              <a:latin typeface="Times New Roman" panose="02020603050405020304" pitchFamily="18" charset="0"/>
              <a:cs typeface="Times New Roman" panose="02020603050405020304" pitchFamily="18" charset="0"/>
            </a:endParaRPr>
          </a:p>
          <a:p>
            <a:pPr marL="0" indent="0">
              <a:buNone/>
            </a:pPr>
            <a:r>
              <a:rPr lang="pl-PL" sz="3300" dirty="0">
                <a:latin typeface="Times New Roman" panose="02020603050405020304" pitchFamily="18" charset="0"/>
                <a:cs typeface="Times New Roman" panose="02020603050405020304" pitchFamily="18" charset="0"/>
              </a:rPr>
              <a:t>2. W latach szkolnych 2021/2022–2023/2024 w przypadku uczniów będących obywatelami Ukrainy, o których mowa w § 1, przepisu § 19 rozporządzenia z dnia 23 sierpnia 2017 r. nie stosuje się.</a:t>
            </a:r>
          </a:p>
          <a:p>
            <a:endParaRPr lang="pl-PL" dirty="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a:p>
            <a:pPr marL="0" indent="0" algn="just">
              <a:lnSpc>
                <a:spcPct val="110000"/>
              </a:lnSpc>
              <a:buNone/>
            </a:pPr>
            <a:r>
              <a:rPr lang="pl-PL" sz="1800" dirty="0">
                <a:latin typeface="Times New Roman" panose="02020603050405020304" pitchFamily="18" charset="0"/>
                <a:cs typeface="Times New Roman" panose="02020603050405020304" pitchFamily="18" charset="0"/>
              </a:rPr>
              <a:t>Rozporządzenie Ministra Edukacji i Nauki z dnia 21 marca 2022 r. w sprawie organizacji kształcenia, wychowania i opieki dzieci i młodzieży będących obywatelami Ukrainy, </a:t>
            </a:r>
            <a:r>
              <a:rPr lang="pl-PL" sz="1800" dirty="0" err="1">
                <a:latin typeface="Times New Roman" panose="02020603050405020304" pitchFamily="18" charset="0"/>
                <a:cs typeface="Times New Roman" panose="02020603050405020304" pitchFamily="18" charset="0"/>
              </a:rPr>
              <a:t>t.j</a:t>
            </a:r>
            <a:r>
              <a:rPr lang="pl-PL" sz="1800" dirty="0">
                <a:latin typeface="Times New Roman" panose="02020603050405020304" pitchFamily="18" charset="0"/>
                <a:cs typeface="Times New Roman" panose="02020603050405020304" pitchFamily="18" charset="0"/>
              </a:rPr>
              <a:t>. Dz. U. 2023 r., poz. 2094</a:t>
            </a:r>
          </a:p>
        </p:txBody>
      </p:sp>
    </p:spTree>
    <p:extLst>
      <p:ext uri="{BB962C8B-B14F-4D97-AF65-F5344CB8AC3E}">
        <p14:creationId xmlns:p14="http://schemas.microsoft.com/office/powerpoint/2010/main" val="203907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9436" y="573320"/>
            <a:ext cx="11830050" cy="580072"/>
          </a:xfrm>
        </p:spPr>
        <p:txBody>
          <a:bodyPr>
            <a:normAutofit/>
          </a:bodyPr>
          <a:lstStyle/>
          <a:p>
            <a:r>
              <a:rPr lang="pl-PL" sz="3200" b="1" dirty="0">
                <a:latin typeface="Times New Roman" panose="02020603050405020304" pitchFamily="18" charset="0"/>
                <a:cs typeface="Times New Roman" panose="02020603050405020304" pitchFamily="18" charset="0"/>
              </a:rPr>
              <a:t>Oddziały Przygotowawcze </a:t>
            </a:r>
          </a:p>
        </p:txBody>
      </p:sp>
      <p:sp>
        <p:nvSpPr>
          <p:cNvPr id="3" name="Symbol zastępczy zawartości 2"/>
          <p:cNvSpPr>
            <a:spLocks noGrp="1"/>
          </p:cNvSpPr>
          <p:nvPr>
            <p:ph idx="1"/>
          </p:nvPr>
        </p:nvSpPr>
        <p:spPr>
          <a:xfrm>
            <a:off x="549436" y="1967696"/>
            <a:ext cx="12223589" cy="6023365"/>
          </a:xfrm>
        </p:spPr>
        <p:txBody>
          <a:bodyPr>
            <a:normAutofit/>
          </a:bodyPr>
          <a:lstStyle/>
          <a:p>
            <a:pPr marL="0" indent="0">
              <a:buNone/>
            </a:pPr>
            <a:r>
              <a:rPr lang="pl-PL" sz="2400" dirty="0">
                <a:latin typeface="Times New Roman" panose="02020603050405020304" pitchFamily="18" charset="0"/>
                <a:cs typeface="Times New Roman" panose="02020603050405020304" pitchFamily="18" charset="0"/>
              </a:rPr>
              <a:t>Art.  165.  [Prawo cudzoziemców do nauki szkolnej]</a:t>
            </a:r>
            <a:endParaRPr lang="pl-PL" sz="2400" b="1" dirty="0">
              <a:latin typeface="Times New Roman" panose="02020603050405020304" pitchFamily="18" charset="0"/>
              <a:cs typeface="Times New Roman" panose="02020603050405020304" pitchFamily="18" charset="0"/>
            </a:endParaRPr>
          </a:p>
          <a:p>
            <a:pPr marL="0" indent="0">
              <a:buNone/>
            </a:pPr>
            <a:r>
              <a:rPr lang="pl-PL" sz="2400" dirty="0">
                <a:latin typeface="Times New Roman" panose="02020603050405020304" pitchFamily="18" charset="0"/>
                <a:cs typeface="Times New Roman" panose="02020603050405020304" pitchFamily="18" charset="0"/>
              </a:rPr>
              <a:t>11. Dla osób, o których mowa w ust. 7 i 9, które wymagają dostosowania procesu kształcenia do ich potrzeb i możliwości edukacyjnych, a także dostosowania formy organizacyjnej wspomagającej efektywność ich kształcenia, organ prowadzący szkołę może zorganizować oddział przygotowawczy w szkole, w której te osoby realizują naukę zgodnie z podstawą programową kształcenia ogólnego.</a:t>
            </a:r>
          </a:p>
          <a:p>
            <a:pPr marL="0" indent="0">
              <a:buNone/>
            </a:pPr>
            <a:r>
              <a:rPr lang="pl-PL" sz="2400" dirty="0">
                <a:latin typeface="Times New Roman" panose="02020603050405020304" pitchFamily="18" charset="0"/>
                <a:cs typeface="Times New Roman" panose="02020603050405020304" pitchFamily="18" charset="0"/>
              </a:rPr>
              <a:t>13. Okres nauki ucznia w oddziale przygotowawczym trwa do końca roku szkolnego, w którym uczeń został zakwalifikowany do oddziału przygotowawczego, z tym że okres ten w zależności od postępów w nauce ucznia i jego potrzeb edukacyjnych może zostać skrócony albo przedłużony, nie dłużej niż o jeden rok szkolny.</a:t>
            </a:r>
          </a:p>
          <a:p>
            <a:endParaRPr lang="pl-PL" sz="2400" dirty="0">
              <a:latin typeface="Times New Roman" panose="02020603050405020304" pitchFamily="18" charset="0"/>
              <a:cs typeface="Times New Roman" panose="02020603050405020304" pitchFamily="18" charset="0"/>
            </a:endParaRPr>
          </a:p>
          <a:p>
            <a:endParaRPr lang="pl-PL" sz="24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pl-PL" sz="2400" dirty="0">
                <a:latin typeface="Times New Roman" panose="02020603050405020304" pitchFamily="18" charset="0"/>
                <a:cs typeface="Times New Roman" panose="02020603050405020304" pitchFamily="18" charset="0"/>
              </a:rPr>
              <a:t>Ustawa z dnia 14 grudnia 2016 r. – Prawo oświatowe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94EB53B-4973-4EFF-843F-0445D3AA5B2C}"/>
              </a:ext>
            </a:extLst>
          </p:cNvPr>
          <p:cNvSpPr>
            <a:spLocks noGrp="1"/>
          </p:cNvSpPr>
          <p:nvPr>
            <p:ph idx="1"/>
          </p:nvPr>
        </p:nvSpPr>
        <p:spPr>
          <a:xfrm>
            <a:off x="381964" y="405114"/>
            <a:ext cx="13090967" cy="9705537"/>
          </a:xfrm>
        </p:spPr>
        <p:txBody>
          <a:bodyPr>
            <a:normAutofit fontScale="62500" lnSpcReduction="20000"/>
          </a:bodyPr>
          <a:lstStyle/>
          <a:p>
            <a:pPr marL="0" indent="0">
              <a:lnSpc>
                <a:spcPct val="120000"/>
              </a:lnSpc>
              <a:spcBef>
                <a:spcPts val="0"/>
              </a:spcBef>
              <a:buNone/>
            </a:pPr>
            <a:r>
              <a:rPr lang="pl-PL" sz="2800" dirty="0">
                <a:latin typeface="Times New Roman" panose="02020603050405020304" pitchFamily="18" charset="0"/>
                <a:cs typeface="Times New Roman" panose="02020603050405020304" pitchFamily="18" charset="0"/>
              </a:rPr>
              <a:t>§</a:t>
            </a: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1. Dyrektor szkoły, w której utworzono oddział przygotowawczy, powołuje zespół kwalifikujący uczniów, o których mowa w art. 165 ust. 7 i 9 ustawy, do tego oddziału. W skład zespołu wchodzi dwóch nauczycieli oraz pedagog lub psycholog.</a:t>
            </a:r>
            <a:endParaRPr lang="pl-PL"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Liczba uczniów w oddziale przygotowawczym nie może przekraczać 25 uczniów. </a:t>
            </a:r>
            <a:endParaRPr lang="pl-PL"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Nauczanie w oddziale przygotowawczym jest prowadzone według realizowanych w szkole programów nauczania, z dostosowaniem metod i form ich realizacji do indywidualnych potrzeb rozwojowych i edukacyjnych oraz możliwości psychofizycznych uczniów.</a:t>
            </a:r>
            <a:endParaRPr lang="pl-PL"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Zajęcia edukacyjne w oddziale przygotowawczym prowadzą nauczyciele poszczególnych zajęć edukacyjnych, którzy mogą być wspomagani przez osobę władającą językiem kraju pochodzenia ucznia, o której mowa w art. 165 ust. 8 ustawy.</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Na realizację obowiązkowych zajęć edukacyjnych w oddziale przygotowawczym przeznacza się w tygodniowym rozkładzie zajęć liczbę godzin:</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w szkole podstawowej dla klas I–III – nie mniejszą niż 20 godzin tygodniowo;</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w szkole podstawowej dla klas IV–VI – nie mniejszą niż 23 godziny tygodniowo;</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w szkole podstawowej dla klas VII i VIII – nie mniejszą niż 25 godzin tygodniowo;</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w szkole ponadpodstawowej – nie mniejszą niż 26 godzin tygodniowo. 6. W oddziale przygotowawczym dopuszcza się organizację nauczania w klasach łączonych odpowiednio dla klas:</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I–III szkoły podstawowej;</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IV–VI szkoły podstawowej;</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VII i VIII szkoły podstawowej;</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I </a:t>
            </a:r>
            <a:r>
              <a:rPr lang="pl-PL" sz="32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II liceum ogólnokształcącego, klas I–III technikum i branżowej szkoły I stopnia;</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III i IV liceum ogólnokształcącego i klas III–V technikum.</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Decyzję o skróceniu albo przedłużeniu okresu nauki ucznia w oddziale przygotowawczym, o którym mowa w art. 165 ust. 13 ustawy, podejmuje rada pedagogiczna na wniosek uczących ucznia nauczycieli, pedagoga lub psychologa.</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W przypadku przyjęcia w trakcie roku szkolnego do szkoły znacznej liczby uczniów, o których mowa w ust. 1, oddział przygotowawczy może być zorganizowany także w trakcie roku szkolnego.</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W oddziale przygotowawczym w ramach tygodniowego wymiaru godzin, o którym mowa w ust. 5, prowadzi się naukę języka polskiego według programu nauczania opracowanego na podstawie ramowego programu kursów nauki języka</a:t>
            </a:r>
            <a:r>
              <a:rPr lang="pl-PL"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32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polskiego dla cudzoziemców, o którym mowa w przepisach wydanych na podstawie art. 92 ust. 2 ustawy z dnia 12 marca 2004 r. o pomocy społecznej (Dz. U. z 2023 r. poz. 901, 1693 i 1938), w wymiarze nie niższym niż 6 godzin tygodniowo.</a:t>
            </a:r>
            <a:endParaRPr lang="pl-PL"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l-PL" sz="2800" dirty="0">
              <a:latin typeface="Times New Roman" panose="02020603050405020304" pitchFamily="18" charset="0"/>
              <a:cs typeface="Times New Roman" pitchFamily="18" charset="0"/>
            </a:endParaRPr>
          </a:p>
          <a:p>
            <a:pPr marL="0" indent="0">
              <a:buNone/>
            </a:pPr>
            <a:r>
              <a:rPr lang="pl-PL" sz="2800" dirty="0">
                <a:latin typeface="Times New Roman" panose="02020603050405020304" pitchFamily="18" charset="0"/>
                <a:cs typeface="Times New Roman" pitchFamily="18" charset="0"/>
              </a:rPr>
              <a:t>Rozporządzenie Ministra Edukacji Narodowej z dnia 23 sierpnia 2017 r. w sprawie kształcenia osób niebędących obywatelami polskimi oraz osób będących obywatelami polskimi, które pobierały naukę w szkołach funkcjonujących w systemach oświaty innych państw (</a:t>
            </a:r>
            <a:r>
              <a:rPr lang="pl-PL" sz="2800" dirty="0" err="1">
                <a:latin typeface="Times New Roman" panose="02020603050405020304" pitchFamily="18" charset="0"/>
                <a:cs typeface="Times New Roman" pitchFamily="18" charset="0"/>
              </a:rPr>
              <a:t>t.j</a:t>
            </a:r>
            <a:r>
              <a:rPr lang="pl-PL" sz="2800" dirty="0">
                <a:latin typeface="Times New Roman" panose="02020603050405020304" pitchFamily="18" charset="0"/>
                <a:cs typeface="Times New Roman" pitchFamily="18" charset="0"/>
              </a:rPr>
              <a:t>. Dz. U. z 2023  poz. 2301)</a:t>
            </a:r>
          </a:p>
        </p:txBody>
      </p:sp>
    </p:spTree>
    <p:extLst>
      <p:ext uri="{BB962C8B-B14F-4D97-AF65-F5344CB8AC3E}">
        <p14:creationId xmlns:p14="http://schemas.microsoft.com/office/powerpoint/2010/main" val="447375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p:cNvSpPr/>
          <p:nvPr/>
        </p:nvSpPr>
        <p:spPr>
          <a:xfrm>
            <a:off x="381965" y="2824222"/>
            <a:ext cx="12917345" cy="6868417"/>
          </a:xfrm>
          <a:prstGeom prst="rect">
            <a:avLst/>
          </a:prstGeom>
          <a:noFill/>
        </p:spPr>
        <p:txBody>
          <a:bodyPr lIns="0" tIns="0" rIns="0" bIns="0">
            <a:noAutofit/>
          </a:bodyPr>
          <a:lstStyle/>
          <a:p>
            <a:pPr marL="473850" indent="-514350" defTabSz="984771">
              <a:lnSpc>
                <a:spcPct val="97000"/>
              </a:lnSpc>
              <a:tabLst>
                <a:tab pos="984771" algn="l"/>
              </a:tabLst>
            </a:pPr>
            <a:r>
              <a:rPr lang="pl-PL" sz="2400" dirty="0">
                <a:latin typeface="Times New Roman" panose="02020603050405020304" pitchFamily="18" charset="0"/>
                <a:cs typeface="Times New Roman" panose="02020603050405020304" pitchFamily="18" charset="0"/>
              </a:rPr>
              <a:t>§ 6b. 1. W latach szkolnych 2021/2022–2023/2024 uczeń będący obywatelem Ukrainy, o którym mowa w § 1, uczęszczający do oddziału przygotowawczego, o którym mowa w art. 165 ust. 11 ustawy z dnia 14 grudnia 2016 r. – Prawo oświatowe, nie podlega klasyfikacji rocznej w przypadku, gdy rada pedagogiczna uzna, że:</a:t>
            </a:r>
          </a:p>
          <a:p>
            <a:pPr marL="473850" indent="-514350" defTabSz="984771">
              <a:lnSpc>
                <a:spcPct val="97000"/>
              </a:lnSpc>
              <a:tabLst>
                <a:tab pos="984771" algn="l"/>
              </a:tabLst>
            </a:pPr>
            <a:r>
              <a:rPr lang="pl-PL" sz="2400" dirty="0">
                <a:latin typeface="Times New Roman" panose="02020603050405020304" pitchFamily="18" charset="0"/>
                <a:cs typeface="Times New Roman" panose="02020603050405020304" pitchFamily="18" charset="0"/>
              </a:rPr>
              <a:t>1) uczeń nie zna języka polskiego lub znajomość przez ucznia języka polskiego jest niewystarczająca do korzystania z nauki lub</a:t>
            </a:r>
          </a:p>
          <a:p>
            <a:pPr marL="473850" indent="-514350" defTabSz="984771">
              <a:lnSpc>
                <a:spcPct val="97000"/>
              </a:lnSpc>
              <a:tabLst>
                <a:tab pos="984771" algn="l"/>
              </a:tabLst>
            </a:pPr>
            <a:r>
              <a:rPr lang="pl-PL" sz="2400" dirty="0">
                <a:latin typeface="Times New Roman" panose="02020603050405020304" pitchFamily="18" charset="0"/>
                <a:cs typeface="Times New Roman" panose="02020603050405020304" pitchFamily="18" charset="0"/>
              </a:rPr>
              <a:t>2) zakres realizowanych w oddziale przygotowawczym zajęć edukacyjnych uniemożliwia przeprowadzenie klasyfikacji rocznej ucznia.</a:t>
            </a:r>
          </a:p>
          <a:p>
            <a:pPr marL="473850" indent="-514350" defTabSz="984771">
              <a:lnSpc>
                <a:spcPct val="97000"/>
              </a:lnSpc>
              <a:tabLst>
                <a:tab pos="984771" algn="l"/>
              </a:tabLst>
            </a:pPr>
            <a:r>
              <a:rPr lang="pl-PL" sz="2400" dirty="0">
                <a:latin typeface="Times New Roman" panose="02020603050405020304" pitchFamily="18" charset="0"/>
                <a:cs typeface="Times New Roman" panose="02020603050405020304" pitchFamily="18" charset="0"/>
              </a:rPr>
              <a:t>1a. W latach szkolnych 2022/2023 i 2023/2024 uczeń, o którym mowa w ust. 1, nie podlega również klasyfikacji śródrocznej.</a:t>
            </a:r>
          </a:p>
          <a:p>
            <a:pPr marL="473850" indent="-514350" defTabSz="984771">
              <a:lnSpc>
                <a:spcPct val="97000"/>
              </a:lnSpc>
              <a:tabLst>
                <a:tab pos="984771" algn="l"/>
              </a:tabLst>
            </a:pPr>
            <a:r>
              <a:rPr lang="pl-PL" sz="2400" dirty="0">
                <a:latin typeface="Times New Roman" panose="02020603050405020304" pitchFamily="18" charset="0"/>
                <a:cs typeface="Times New Roman" panose="02020603050405020304" pitchFamily="18" charset="0"/>
              </a:rPr>
              <a:t>2. Uczeń, o którym mowa w ust. 1, otrzymuje zaświadczenie o uczęszczaniu do oddziału przygotowawczego. </a:t>
            </a:r>
          </a:p>
          <a:p>
            <a:pPr marL="473850" indent="-514350" defTabSz="984771">
              <a:lnSpc>
                <a:spcPct val="97000"/>
              </a:lnSpc>
              <a:tabLst>
                <a:tab pos="984771" algn="l"/>
              </a:tabLst>
            </a:pPr>
            <a:endParaRPr lang="pl-PL" sz="2250" dirty="0">
              <a:latin typeface="Calibri"/>
              <a:cs typeface="Times New Roman" panose="02020603050405020304" pitchFamily="18" charset="0"/>
            </a:endParaRPr>
          </a:p>
          <a:p>
            <a:pPr marL="473850" indent="-514350" defTabSz="984771">
              <a:lnSpc>
                <a:spcPct val="97000"/>
              </a:lnSpc>
              <a:tabLst>
                <a:tab pos="984771" algn="l"/>
              </a:tabLst>
            </a:pPr>
            <a:endParaRPr lang="pl-PL" sz="2250" dirty="0">
              <a:latin typeface="Calibri"/>
              <a:cs typeface="Times New Roman" panose="02020603050405020304" pitchFamily="18" charset="0"/>
            </a:endParaRPr>
          </a:p>
          <a:p>
            <a:pPr marL="473850" indent="-514350" defTabSz="984771">
              <a:lnSpc>
                <a:spcPct val="97000"/>
              </a:lnSpc>
              <a:tabLst>
                <a:tab pos="984771" algn="l"/>
              </a:tabLst>
            </a:pPr>
            <a:endParaRPr lang="pl-PL" sz="2250" dirty="0">
              <a:latin typeface="Calibri"/>
              <a:cs typeface="Times New Roman" panose="02020603050405020304" pitchFamily="18" charset="0"/>
            </a:endParaRPr>
          </a:p>
          <a:p>
            <a:pPr marL="473850" indent="-514350" defTabSz="984771">
              <a:lnSpc>
                <a:spcPct val="97000"/>
              </a:lnSpc>
              <a:tabLst>
                <a:tab pos="984771" algn="l"/>
              </a:tabLst>
            </a:pPr>
            <a:endParaRPr lang="pl-PL" sz="2250" dirty="0">
              <a:latin typeface="Calibri"/>
              <a:cs typeface="Times New Roman" panose="02020603050405020304" pitchFamily="18" charset="0"/>
            </a:endParaRPr>
          </a:p>
          <a:p>
            <a:pPr marL="473850" indent="-514350" defTabSz="984771">
              <a:lnSpc>
                <a:spcPct val="97000"/>
              </a:lnSpc>
              <a:tabLst>
                <a:tab pos="984771" algn="l"/>
              </a:tabLst>
            </a:pPr>
            <a:endParaRPr lang="pl-PL" sz="2250" dirty="0">
              <a:latin typeface="Calibri"/>
              <a:cs typeface="Times New Roman" panose="02020603050405020304" pitchFamily="18" charset="0"/>
            </a:endParaRPr>
          </a:p>
          <a:p>
            <a:pPr algn="just">
              <a:lnSpc>
                <a:spcPct val="110000"/>
              </a:lnSpc>
            </a:pPr>
            <a:r>
              <a:rPr lang="pl-PL" sz="1400" dirty="0">
                <a:latin typeface="Times New Roman" panose="02020603050405020304" pitchFamily="18" charset="0"/>
                <a:cs typeface="Times New Roman" panose="02020603050405020304" pitchFamily="18" charset="0"/>
              </a:rPr>
              <a:t>Rozporządzenie Ministra Edukacji i Nauki z dnia 21 marca 2022 r. w sprawie organizacji kształcenia, wychowania i opieki dzieci i młodzieży będących obywatelami Ukrainy, </a:t>
            </a:r>
            <a:r>
              <a:rPr lang="pl-PL" sz="1400" dirty="0" err="1">
                <a:latin typeface="Times New Roman" panose="02020603050405020304" pitchFamily="18" charset="0"/>
                <a:cs typeface="Times New Roman" panose="02020603050405020304" pitchFamily="18" charset="0"/>
              </a:rPr>
              <a:t>t.j</a:t>
            </a:r>
            <a:r>
              <a:rPr lang="pl-PL" sz="1400" dirty="0">
                <a:latin typeface="Times New Roman" panose="02020603050405020304" pitchFamily="18" charset="0"/>
                <a:cs typeface="Times New Roman" panose="02020603050405020304" pitchFamily="18" charset="0"/>
              </a:rPr>
              <a:t>. Dz. U. 2023 r., poz. 2094</a:t>
            </a:r>
          </a:p>
        </p:txBody>
      </p:sp>
      <p:sp>
        <p:nvSpPr>
          <p:cNvPr id="5" name="Prostokąt 4">
            <a:extLst>
              <a:ext uri="{FF2B5EF4-FFF2-40B4-BE49-F238E27FC236}">
                <a16:creationId xmlns:a16="http://schemas.microsoft.com/office/drawing/2014/main" id="{0E6903BD-B7BB-43AC-97F0-6A477466CDC7}"/>
              </a:ext>
            </a:extLst>
          </p:cNvPr>
          <p:cNvSpPr/>
          <p:nvPr/>
        </p:nvSpPr>
        <p:spPr>
          <a:xfrm>
            <a:off x="479217" y="470288"/>
            <a:ext cx="11968480" cy="1167114"/>
          </a:xfrm>
          <a:prstGeom prst="rect">
            <a:avLst/>
          </a:prstGeom>
        </p:spPr>
        <p:txBody>
          <a:bodyPr wrap="square">
            <a:spAutoFit/>
          </a:bodyPr>
          <a:lstStyle/>
          <a:p>
            <a:pPr>
              <a:lnSpc>
                <a:spcPct val="97000"/>
              </a:lnSpc>
            </a:pPr>
            <a:r>
              <a:rPr lang="pl-PL" sz="3600" b="1" dirty="0">
                <a:latin typeface="Times New Roman" panose="02020603050405020304" pitchFamily="18" charset="0"/>
                <a:cs typeface="Times New Roman" panose="02020603050405020304" pitchFamily="18" charset="0"/>
              </a:rPr>
              <a:t>Klasyfikacja w oddziale przygotowawczym dla uczniów uchodźców z Ukrainy </a:t>
            </a:r>
            <a:endParaRPr lang="de" sz="3600" b="1" i="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14386</TotalTime>
  <Words>3364</Words>
  <Application>Microsoft Office PowerPoint</Application>
  <PresentationFormat>Niestandardowy</PresentationFormat>
  <Paragraphs>163</Paragraphs>
  <Slides>14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14</vt:i4>
      </vt:variant>
    </vt:vector>
  </HeadingPairs>
  <TitlesOfParts>
    <vt:vector size="19" baseType="lpstr">
      <vt:lpstr>Arial</vt:lpstr>
      <vt:lpstr>Calibri</vt:lpstr>
      <vt:lpstr>Calibri Light</vt:lpstr>
      <vt:lpstr>Times New Roman</vt:lpstr>
      <vt:lpstr>Motyw pakietu Office</vt:lpstr>
      <vt:lpstr>  </vt:lpstr>
      <vt:lpstr>Prezentacja programu PowerPoint</vt:lpstr>
      <vt:lpstr>Ogólne zasady edukacji uczniów cudzoziemskich </vt:lpstr>
      <vt:lpstr>Prezentacja programu PowerPoint</vt:lpstr>
      <vt:lpstr>Prezentacja programu PowerPoint</vt:lpstr>
      <vt:lpstr>Dodatkowe zajęcia z języka polskiego dla uczniów uchodźców z Ukrainy</vt:lpstr>
      <vt:lpstr>Oddziały Przygotowawcze </vt:lpstr>
      <vt:lpstr>Prezentacja programu PowerPoint</vt:lpstr>
      <vt:lpstr>Prezentacja programu PowerPoint</vt:lpstr>
      <vt:lpstr>Prezentacja programu PowerPoint</vt:lpstr>
      <vt:lpstr>Prezentacja programu PowerPoint</vt:lpstr>
      <vt:lpstr>Prezentacja programu PowerPoint</vt:lpstr>
      <vt:lpstr>Skreślenie ucznia uchodźcy z Ukrainy z listy uczniów</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ko</dc:creator>
  <cp:lastModifiedBy>Zabiegala Marzena</cp:lastModifiedBy>
  <cp:revision>859</cp:revision>
  <cp:lastPrinted>2022-09-13T12:47:49Z</cp:lastPrinted>
  <dcterms:created xsi:type="dcterms:W3CDTF">2016-11-08T11:18:44Z</dcterms:created>
  <dcterms:modified xsi:type="dcterms:W3CDTF">2024-02-28T11:36:44Z</dcterms:modified>
</cp:coreProperties>
</file>